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8" r:id="rId3"/>
    <p:sldId id="297" r:id="rId4"/>
    <p:sldId id="257" r:id="rId5"/>
    <p:sldId id="259" r:id="rId6"/>
    <p:sldId id="299" r:id="rId7"/>
    <p:sldId id="323" r:id="rId8"/>
    <p:sldId id="260" r:id="rId9"/>
    <p:sldId id="261" r:id="rId10"/>
    <p:sldId id="263" r:id="rId11"/>
    <p:sldId id="266" r:id="rId12"/>
    <p:sldId id="264" r:id="rId13"/>
    <p:sldId id="319" r:id="rId14"/>
    <p:sldId id="324" r:id="rId15"/>
    <p:sldId id="273" r:id="rId16"/>
    <p:sldId id="270" r:id="rId17"/>
    <p:sldId id="321" r:id="rId18"/>
    <p:sldId id="290" r:id="rId19"/>
    <p:sldId id="283" r:id="rId20"/>
    <p:sldId id="301" r:id="rId21"/>
    <p:sldId id="302" r:id="rId22"/>
    <p:sldId id="307" r:id="rId23"/>
    <p:sldId id="306" r:id="rId24"/>
    <p:sldId id="303" r:id="rId25"/>
    <p:sldId id="305" r:id="rId26"/>
    <p:sldId id="311" r:id="rId27"/>
    <p:sldId id="310" r:id="rId28"/>
    <p:sldId id="313" r:id="rId29"/>
    <p:sldId id="314" r:id="rId30"/>
    <p:sldId id="282" r:id="rId31"/>
  </p:sldIdLst>
  <p:sldSz cx="9144000" cy="6858000" type="screen4x3"/>
  <p:notesSz cx="6858000" cy="9144000"/>
  <p:defaultTextStyle>
    <a:lvl1pPr>
      <a:defRPr>
        <a:solidFill>
          <a:srgbClr val="292934"/>
        </a:solidFill>
        <a:latin typeface="Arial"/>
        <a:ea typeface="Arial"/>
        <a:cs typeface="Arial"/>
        <a:sym typeface="Arial"/>
      </a:defRPr>
    </a:lvl1pPr>
    <a:lvl2pPr indent="457200">
      <a:defRPr>
        <a:solidFill>
          <a:srgbClr val="292934"/>
        </a:solidFill>
        <a:latin typeface="Arial"/>
        <a:ea typeface="Arial"/>
        <a:cs typeface="Arial"/>
        <a:sym typeface="Arial"/>
      </a:defRPr>
    </a:lvl2pPr>
    <a:lvl3pPr indent="914400">
      <a:defRPr>
        <a:solidFill>
          <a:srgbClr val="292934"/>
        </a:solidFill>
        <a:latin typeface="Arial"/>
        <a:ea typeface="Arial"/>
        <a:cs typeface="Arial"/>
        <a:sym typeface="Arial"/>
      </a:defRPr>
    </a:lvl3pPr>
    <a:lvl4pPr indent="1371600">
      <a:defRPr>
        <a:solidFill>
          <a:srgbClr val="292934"/>
        </a:solidFill>
        <a:latin typeface="Arial"/>
        <a:ea typeface="Arial"/>
        <a:cs typeface="Arial"/>
        <a:sym typeface="Arial"/>
      </a:defRPr>
    </a:lvl4pPr>
    <a:lvl5pPr indent="1828800">
      <a:defRPr>
        <a:solidFill>
          <a:srgbClr val="292934"/>
        </a:solidFill>
        <a:latin typeface="Arial"/>
        <a:ea typeface="Arial"/>
        <a:cs typeface="Arial"/>
        <a:sym typeface="Arial"/>
      </a:defRPr>
    </a:lvl5pPr>
    <a:lvl6pPr indent="2286000">
      <a:defRPr>
        <a:solidFill>
          <a:srgbClr val="292934"/>
        </a:solidFill>
        <a:latin typeface="Arial"/>
        <a:ea typeface="Arial"/>
        <a:cs typeface="Arial"/>
        <a:sym typeface="Arial"/>
      </a:defRPr>
    </a:lvl6pPr>
    <a:lvl7pPr indent="2743200">
      <a:defRPr>
        <a:solidFill>
          <a:srgbClr val="292934"/>
        </a:solidFill>
        <a:latin typeface="Arial"/>
        <a:ea typeface="Arial"/>
        <a:cs typeface="Arial"/>
        <a:sym typeface="Arial"/>
      </a:defRPr>
    </a:lvl7pPr>
    <a:lvl8pPr indent="3200400">
      <a:defRPr>
        <a:solidFill>
          <a:srgbClr val="292934"/>
        </a:solidFill>
        <a:latin typeface="Arial"/>
        <a:ea typeface="Arial"/>
        <a:cs typeface="Arial"/>
        <a:sym typeface="Arial"/>
      </a:defRPr>
    </a:lvl8pPr>
    <a:lvl9pPr indent="3657600">
      <a:defRPr>
        <a:solidFill>
          <a:srgbClr val="292934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BDFDD"/>
          </a:solidFill>
        </a:fill>
      </a:tcStyle>
    </a:wholeTbl>
    <a:band2H>
      <a:tcTxStyle/>
      <a:tcStyle>
        <a:tcBdr/>
        <a:fill>
          <a:solidFill>
            <a:srgbClr val="EEF0E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3A299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3A299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3A299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4D1D0"/>
          </a:solidFill>
        </a:fill>
      </a:tcStyle>
    </a:wholeTbl>
    <a:band2H>
      <a:tcTxStyle/>
      <a:tcStyle>
        <a:tcBdr/>
        <a:fill>
          <a:solidFill>
            <a:srgbClr val="EBE9E9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26056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26056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26056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6CECD"/>
          </a:solidFill>
        </a:fill>
      </a:tcStyle>
    </a:wholeTbl>
    <a:band2H>
      <a:tcTxStyle/>
      <a:tcStyle>
        <a:tcBdr/>
        <a:fill>
          <a:solidFill>
            <a:srgbClr val="EBE8E8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9463D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9463D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9463D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A299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92934"/>
              </a:solidFill>
              <a:prstDash val="solid"/>
              <a:bevel/>
            </a:ln>
          </a:top>
          <a:bottom>
            <a:ln w="25400" cap="flat">
              <a:solidFill>
                <a:srgbClr val="292934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92934"/>
              </a:solidFill>
              <a:prstDash val="solid"/>
              <a:bevel/>
            </a:ln>
          </a:top>
          <a:bottom>
            <a:ln w="25400" cap="flat">
              <a:solidFill>
                <a:srgbClr val="292934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A299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BCB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292934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292934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292934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bevel/>
            </a:ln>
          </a:left>
          <a:right>
            <a:ln w="12700" cap="flat">
              <a:solidFill>
                <a:srgbClr val="292934"/>
              </a:solidFill>
              <a:prstDash val="solid"/>
              <a:bevel/>
            </a:ln>
          </a:right>
          <a:top>
            <a:ln w="12700" cap="flat">
              <a:solidFill>
                <a:srgbClr val="292934"/>
              </a:solidFill>
              <a:prstDash val="solid"/>
              <a:bevel/>
            </a:ln>
          </a:top>
          <a:bottom>
            <a:ln w="12700" cap="flat">
              <a:solidFill>
                <a:srgbClr val="292934"/>
              </a:solidFill>
              <a:prstDash val="solid"/>
              <a:bevel/>
            </a:ln>
          </a:bottom>
          <a:insideH>
            <a:ln w="12700" cap="flat">
              <a:solidFill>
                <a:srgbClr val="292934"/>
              </a:solidFill>
              <a:prstDash val="solid"/>
              <a:bevel/>
            </a:ln>
          </a:insideH>
          <a:insideV>
            <a:ln w="12700" cap="flat">
              <a:solidFill>
                <a:srgbClr val="292934"/>
              </a:solidFill>
              <a:prstDash val="solid"/>
              <a:bevel/>
            </a:ln>
          </a:insideV>
        </a:tcBdr>
        <a:fill>
          <a:solidFill>
            <a:srgbClr val="292934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bevel/>
            </a:ln>
          </a:left>
          <a:right>
            <a:ln w="12700" cap="flat">
              <a:solidFill>
                <a:srgbClr val="292934"/>
              </a:solidFill>
              <a:prstDash val="solid"/>
              <a:bevel/>
            </a:ln>
          </a:right>
          <a:top>
            <a:ln w="12700" cap="flat">
              <a:solidFill>
                <a:srgbClr val="292934"/>
              </a:solidFill>
              <a:prstDash val="solid"/>
              <a:bevel/>
            </a:ln>
          </a:top>
          <a:bottom>
            <a:ln w="12700" cap="flat">
              <a:solidFill>
                <a:srgbClr val="292934"/>
              </a:solidFill>
              <a:prstDash val="solid"/>
              <a:bevel/>
            </a:ln>
          </a:bottom>
          <a:insideH>
            <a:ln w="12700" cap="flat">
              <a:solidFill>
                <a:srgbClr val="292934"/>
              </a:solidFill>
              <a:prstDash val="solid"/>
              <a:bevel/>
            </a:ln>
          </a:insideH>
          <a:insideV>
            <a:ln w="12700" cap="flat">
              <a:solidFill>
                <a:srgbClr val="292934"/>
              </a:solidFill>
              <a:prstDash val="solid"/>
              <a:bevel/>
            </a:ln>
          </a:insideV>
        </a:tcBdr>
        <a:fill>
          <a:solidFill>
            <a:srgbClr val="292934">
              <a:alpha val="20000"/>
            </a:srgbClr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bevel/>
            </a:ln>
          </a:left>
          <a:right>
            <a:ln w="12700" cap="flat">
              <a:solidFill>
                <a:srgbClr val="292934"/>
              </a:solidFill>
              <a:prstDash val="solid"/>
              <a:bevel/>
            </a:ln>
          </a:right>
          <a:top>
            <a:ln w="50800" cap="flat">
              <a:solidFill>
                <a:srgbClr val="292934"/>
              </a:solidFill>
              <a:prstDash val="solid"/>
              <a:bevel/>
            </a:ln>
          </a:top>
          <a:bottom>
            <a:ln w="12700" cap="flat">
              <a:solidFill>
                <a:srgbClr val="292934"/>
              </a:solidFill>
              <a:prstDash val="solid"/>
              <a:bevel/>
            </a:ln>
          </a:bottom>
          <a:insideH>
            <a:ln w="12700" cap="flat">
              <a:solidFill>
                <a:srgbClr val="292934"/>
              </a:solidFill>
              <a:prstDash val="solid"/>
              <a:bevel/>
            </a:ln>
          </a:insideH>
          <a:insideV>
            <a:ln w="12700" cap="flat">
              <a:solidFill>
                <a:srgbClr val="292934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Arial"/>
          <a:ea typeface="Arial"/>
          <a:cs typeface="Arial"/>
        </a:font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bevel/>
            </a:ln>
          </a:left>
          <a:right>
            <a:ln w="12700" cap="flat">
              <a:solidFill>
                <a:srgbClr val="292934"/>
              </a:solidFill>
              <a:prstDash val="solid"/>
              <a:bevel/>
            </a:ln>
          </a:right>
          <a:top>
            <a:ln w="12700" cap="flat">
              <a:solidFill>
                <a:srgbClr val="292934"/>
              </a:solidFill>
              <a:prstDash val="solid"/>
              <a:bevel/>
            </a:ln>
          </a:top>
          <a:bottom>
            <a:ln w="25400" cap="flat">
              <a:solidFill>
                <a:srgbClr val="292934"/>
              </a:solidFill>
              <a:prstDash val="solid"/>
              <a:bevel/>
            </a:ln>
          </a:bottom>
          <a:insideH>
            <a:ln w="12700" cap="flat">
              <a:solidFill>
                <a:srgbClr val="292934"/>
              </a:solidFill>
              <a:prstDash val="solid"/>
              <a:bevel/>
            </a:ln>
          </a:insideH>
          <a:insideV>
            <a:ln w="12700" cap="flat">
              <a:solidFill>
                <a:srgbClr val="292934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>
      <p:cViewPr varScale="1">
        <p:scale>
          <a:sx n="83" d="100"/>
          <a:sy n="83" d="100"/>
        </p:scale>
        <p:origin x="1164" y="3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2.gif>
</file>

<file path=ppt/media/image3.jpeg>
</file>

<file path=ppt/media/media1.m4a>
</file>

<file path=ppt/media/media2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07611882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685800" y="0"/>
            <a:ext cx="7848600" cy="32988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5400" cap="all"/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5400" cap="all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685800" y="3505200"/>
            <a:ext cx="6400800" cy="33528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57576E"/>
                </a:solidFill>
              </a:rPr>
              <a:t>Click to edit Master subtitle style</a:t>
            </a:r>
          </a:p>
        </p:txBody>
      </p:sp>
      <p:sp>
        <p:nvSpPr>
          <p:cNvPr id="10" name="Shape 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Shape 11"/>
          <p:cNvSpPr/>
          <p:nvPr/>
        </p:nvSpPr>
        <p:spPr>
          <a:xfrm>
            <a:off x="685800" y="3398520"/>
            <a:ext cx="7848601" cy="1589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0" tIns="0" rIns="0" bIns="0"/>
          <a:lstStyle/>
          <a:p>
            <a:pPr lvl="0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Fifth level</a:t>
            </a:r>
          </a:p>
        </p:txBody>
      </p:sp>
      <p:sp>
        <p:nvSpPr>
          <p:cNvPr id="47" name="Shape 4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xfrm>
            <a:off x="6629400" y="0"/>
            <a:ext cx="2057400" cy="6477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50" name="Shape 50"/>
          <p:cNvSpPr>
            <a:spLocks noGrp="1"/>
          </p:cNvSpPr>
          <p:nvPr>
            <p:ph type="body" idx="1"/>
          </p:nvPr>
        </p:nvSpPr>
        <p:spPr>
          <a:xfrm>
            <a:off x="457200" y="609600"/>
            <a:ext cx="6019800" cy="6248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Fifth level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xfrm>
            <a:off x="7924800" y="6394500"/>
            <a:ext cx="762000" cy="288825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Fifth level</a:t>
            </a:r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solidFill>
          <a:srgbClr val="D253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xfrm>
            <a:off x="722312" y="647700"/>
            <a:ext cx="7772401" cy="3914775"/>
          </a:xfrm>
          <a:prstGeom prst="rect">
            <a:avLst/>
          </a:prstGeom>
        </p:spPr>
        <p:txBody>
          <a:bodyPr anchor="b"/>
          <a:lstStyle>
            <a:lvl1pPr>
              <a:defRPr sz="4800" cap="all">
                <a:solidFill>
                  <a:srgbClr val="F3F2DC"/>
                </a:solidFill>
              </a:defRPr>
            </a:lvl1pPr>
          </a:lstStyle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4800" cap="all" spc="-100">
                <a:solidFill>
                  <a:srgbClr val="F3F2DC"/>
                </a:solidFill>
              </a:rPr>
              <a:t>Click to edit Master title style</a:t>
            </a:r>
          </a:p>
        </p:txBody>
      </p:sp>
      <p:sp>
        <p:nvSpPr>
          <p:cNvPr id="18" name="Shape 18"/>
          <p:cNvSpPr>
            <a:spLocks noGrp="1"/>
          </p:cNvSpPr>
          <p:nvPr>
            <p:ph type="body" idx="1"/>
          </p:nvPr>
        </p:nvSpPr>
        <p:spPr>
          <a:xfrm>
            <a:off x="722312" y="4626864"/>
            <a:ext cx="7772401" cy="2231136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3F2DC"/>
                </a:solidFill>
              </a:rPr>
              <a:t>Click to edit Master text styles</a:t>
            </a:r>
          </a:p>
        </p:txBody>
      </p:sp>
      <p:sp>
        <p:nvSpPr>
          <p:cNvPr id="19" name="Shape 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0" name="Shape 20"/>
          <p:cNvSpPr/>
          <p:nvPr/>
        </p:nvSpPr>
        <p:spPr>
          <a:xfrm>
            <a:off x="731519" y="4599432"/>
            <a:ext cx="7848602" cy="1589"/>
          </a:xfrm>
          <a:prstGeom prst="line">
            <a:avLst/>
          </a:prstGeom>
          <a:ln w="19050">
            <a:solidFill>
              <a:srgbClr val="F3F2DC"/>
            </a:solidFill>
          </a:ln>
        </p:spPr>
        <p:txBody>
          <a:bodyPr lIns="0" tIns="0" rIns="0" bIns="0"/>
          <a:lstStyle/>
          <a:p>
            <a:pPr lvl="0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457200" y="384048"/>
            <a:ext cx="8229600" cy="1289304"/>
          </a:xfrm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457200" y="1673351"/>
            <a:ext cx="4038600" cy="5184650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487680" indent="-213360">
              <a:spcBef>
                <a:spcPts val="600"/>
              </a:spcBef>
              <a:defRPr sz="2800"/>
            </a:lvl2pPr>
            <a:lvl3pPr marL="804672" indent="-256032">
              <a:spcBef>
                <a:spcPts val="600"/>
              </a:spcBef>
              <a:defRPr sz="2800"/>
            </a:lvl3pPr>
            <a:lvl4pPr marL="1107439" indent="-284480">
              <a:spcBef>
                <a:spcPts val="600"/>
              </a:spcBef>
              <a:defRPr sz="2800"/>
            </a:lvl4pPr>
            <a:lvl5pPr marL="1264919" indent="-213360">
              <a:spcBef>
                <a:spcPts val="6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92934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92934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92934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92934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92934"/>
                </a:solidFill>
              </a:rPr>
              <a:t>Fifth level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title"/>
          </p:nvPr>
        </p:nvSpPr>
        <p:spPr>
          <a:xfrm>
            <a:off x="457200" y="474945"/>
            <a:ext cx="8229600" cy="1107510"/>
          </a:xfrm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idx="1"/>
          </p:nvPr>
        </p:nvSpPr>
        <p:spPr>
          <a:xfrm>
            <a:off x="457200" y="1582454"/>
            <a:ext cx="3931921" cy="827654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2533C"/>
                </a:solidFill>
              </a:rPr>
              <a:t>Click to edit Master text styles</a:t>
            </a:r>
          </a:p>
        </p:txBody>
      </p:sp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9" name="Shape 29"/>
          <p:cNvSpPr/>
          <p:nvPr/>
        </p:nvSpPr>
        <p:spPr>
          <a:xfrm flipH="1">
            <a:off x="4571999" y="1691640"/>
            <a:ext cx="795" cy="4709160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0" tIns="0" rIns="0" bIns="0"/>
          <a:lstStyle/>
          <a:p>
            <a:pPr lvl="0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xfrm>
            <a:off x="457200" y="0"/>
            <a:ext cx="2139696" cy="2053953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24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37" name="Shape 37"/>
          <p:cNvSpPr>
            <a:spLocks noGrp="1"/>
          </p:cNvSpPr>
          <p:nvPr>
            <p:ph type="body" idx="1"/>
          </p:nvPr>
        </p:nvSpPr>
        <p:spPr>
          <a:xfrm>
            <a:off x="2971800" y="792079"/>
            <a:ext cx="5715000" cy="6065922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483325" indent="-209005">
              <a:spcBef>
                <a:spcPts val="700"/>
              </a:spcBef>
              <a:defRPr sz="3200"/>
            </a:lvl2pPr>
            <a:lvl3pPr marL="792480" indent="-243840">
              <a:spcBef>
                <a:spcPts val="700"/>
              </a:spcBef>
              <a:defRPr sz="3200"/>
            </a:lvl3pPr>
            <a:lvl4pPr marL="1115567" indent="-292608">
              <a:spcBef>
                <a:spcPts val="700"/>
              </a:spcBef>
              <a:defRPr sz="3200"/>
            </a:lvl4pPr>
            <a:lvl5pPr marL="1271016" indent="-219456">
              <a:spcBef>
                <a:spcPts val="700"/>
              </a:spcBef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92934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92934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92934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92934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92934"/>
                </a:solidFill>
              </a:rPr>
              <a:t>Fifth level</a:t>
            </a:r>
          </a:p>
        </p:txBody>
      </p:sp>
      <p:sp>
        <p:nvSpPr>
          <p:cNvPr id="38" name="Shape 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39" name="Shape 39"/>
          <p:cNvSpPr/>
          <p:nvPr/>
        </p:nvSpPr>
        <p:spPr>
          <a:xfrm flipH="1">
            <a:off x="2775010" y="792079"/>
            <a:ext cx="1589" cy="5577841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0" tIns="0" rIns="0" bIns="0"/>
          <a:lstStyle/>
          <a:p>
            <a:pPr lvl="0" defTabSz="4572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xfrm>
            <a:off x="457200" y="0"/>
            <a:ext cx="2142681" cy="20574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24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idx="1"/>
          </p:nvPr>
        </p:nvSpPr>
        <p:spPr>
          <a:xfrm>
            <a:off x="457200" y="2133600"/>
            <a:ext cx="2139696" cy="4724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FontTx/>
              <a:buNone/>
              <a:defRPr sz="1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292934"/>
                </a:solidFill>
              </a:rPr>
              <a:t>Click to edit Master text styles</a:t>
            </a:r>
          </a:p>
        </p:txBody>
      </p:sp>
      <p:sp>
        <p:nvSpPr>
          <p:cNvPr id="43" name="Shape 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220785"/>
            <a:ext cx="9144000" cy="228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0" y="-1"/>
            <a:ext cx="9144000" cy="365762"/>
          </a:xfrm>
          <a:prstGeom prst="rect">
            <a:avLst/>
          </a:prstGeom>
          <a:solidFill>
            <a:srgbClr val="93A2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57200" y="457199"/>
            <a:ext cx="8229600" cy="1143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Click to edit Master title style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292934"/>
                </a:solidFill>
              </a:rPr>
              <a:t>Fifth level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7620000" y="38468"/>
            <a:ext cx="1066800" cy="28882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>
              <a:defRPr sz="1400" b="1">
                <a:solidFill>
                  <a:srgbClr val="FFFFFF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>
        <a:defRPr sz="4000" spc="-100">
          <a:solidFill>
            <a:srgbClr val="D2533C"/>
          </a:solidFill>
          <a:latin typeface="Arial"/>
          <a:ea typeface="Arial"/>
          <a:cs typeface="Arial"/>
          <a:sym typeface="Arial"/>
        </a:defRPr>
      </a:lvl1pPr>
      <a:lvl2pPr>
        <a:defRPr sz="4000" spc="-100">
          <a:solidFill>
            <a:srgbClr val="D2533C"/>
          </a:solidFill>
          <a:latin typeface="Arial"/>
          <a:ea typeface="Arial"/>
          <a:cs typeface="Arial"/>
          <a:sym typeface="Arial"/>
        </a:defRPr>
      </a:lvl2pPr>
      <a:lvl3pPr>
        <a:defRPr sz="4000" spc="-100">
          <a:solidFill>
            <a:srgbClr val="D2533C"/>
          </a:solidFill>
          <a:latin typeface="Arial"/>
          <a:ea typeface="Arial"/>
          <a:cs typeface="Arial"/>
          <a:sym typeface="Arial"/>
        </a:defRPr>
      </a:lvl3pPr>
      <a:lvl4pPr>
        <a:defRPr sz="4000" spc="-100">
          <a:solidFill>
            <a:srgbClr val="D2533C"/>
          </a:solidFill>
          <a:latin typeface="Arial"/>
          <a:ea typeface="Arial"/>
          <a:cs typeface="Arial"/>
          <a:sym typeface="Arial"/>
        </a:defRPr>
      </a:lvl4pPr>
      <a:lvl5pPr>
        <a:defRPr sz="4000" spc="-100">
          <a:solidFill>
            <a:srgbClr val="D2533C"/>
          </a:solidFill>
          <a:latin typeface="Arial"/>
          <a:ea typeface="Arial"/>
          <a:cs typeface="Arial"/>
          <a:sym typeface="Arial"/>
        </a:defRPr>
      </a:lvl5pPr>
      <a:lvl6pPr>
        <a:defRPr sz="4000" spc="-100">
          <a:solidFill>
            <a:srgbClr val="D2533C"/>
          </a:solidFill>
          <a:latin typeface="Arial"/>
          <a:ea typeface="Arial"/>
          <a:cs typeface="Arial"/>
          <a:sym typeface="Arial"/>
        </a:defRPr>
      </a:lvl6pPr>
      <a:lvl7pPr>
        <a:defRPr sz="4000" spc="-100">
          <a:solidFill>
            <a:srgbClr val="D2533C"/>
          </a:solidFill>
          <a:latin typeface="Arial"/>
          <a:ea typeface="Arial"/>
          <a:cs typeface="Arial"/>
          <a:sym typeface="Arial"/>
        </a:defRPr>
      </a:lvl7pPr>
      <a:lvl8pPr>
        <a:defRPr sz="4000" spc="-100">
          <a:solidFill>
            <a:srgbClr val="D2533C"/>
          </a:solidFill>
          <a:latin typeface="Arial"/>
          <a:ea typeface="Arial"/>
          <a:cs typeface="Arial"/>
          <a:sym typeface="Arial"/>
        </a:defRPr>
      </a:lvl8pPr>
      <a:lvl9pPr>
        <a:defRPr sz="4000" spc="-100">
          <a:solidFill>
            <a:srgbClr val="D2533C"/>
          </a:solidFill>
          <a:latin typeface="Arial"/>
          <a:ea typeface="Arial"/>
          <a:cs typeface="Arial"/>
          <a:sym typeface="Arial"/>
        </a:defRPr>
      </a:lvl9pPr>
    </p:titleStyle>
    <p:bodyStyle>
      <a:lvl1pPr marL="182879" indent="-182879">
        <a:spcBef>
          <a:spcPts val="500"/>
        </a:spcBef>
        <a:buClr>
          <a:srgbClr val="93A299"/>
        </a:buClr>
        <a:buSzPct val="85000"/>
        <a:buFont typeface="Arial"/>
        <a:buChar char="•"/>
        <a:defRPr sz="2400">
          <a:solidFill>
            <a:srgbClr val="292934"/>
          </a:solidFill>
          <a:latin typeface="Arial"/>
          <a:ea typeface="Arial"/>
          <a:cs typeface="Arial"/>
          <a:sym typeface="Arial"/>
        </a:defRPr>
      </a:lvl1pPr>
      <a:lvl2pPr marL="493775" indent="-219455">
        <a:spcBef>
          <a:spcPts val="500"/>
        </a:spcBef>
        <a:buClr>
          <a:srgbClr val="93A299"/>
        </a:buClr>
        <a:buSzPct val="85000"/>
        <a:buFont typeface="Arial"/>
        <a:buChar char="•"/>
        <a:defRPr sz="2400">
          <a:solidFill>
            <a:srgbClr val="292934"/>
          </a:solidFill>
          <a:latin typeface="Arial"/>
          <a:ea typeface="Arial"/>
          <a:cs typeface="Arial"/>
          <a:sym typeface="Arial"/>
        </a:defRPr>
      </a:lvl2pPr>
      <a:lvl3pPr marL="792479" indent="-243840">
        <a:spcBef>
          <a:spcPts val="500"/>
        </a:spcBef>
        <a:buClr>
          <a:srgbClr val="93A299"/>
        </a:buClr>
        <a:buSzPct val="90000"/>
        <a:buFont typeface="Arial"/>
        <a:buChar char="•"/>
        <a:defRPr sz="2400">
          <a:solidFill>
            <a:srgbClr val="292934"/>
          </a:solidFill>
          <a:latin typeface="Arial"/>
          <a:ea typeface="Arial"/>
          <a:cs typeface="Arial"/>
          <a:sym typeface="Arial"/>
        </a:defRPr>
      </a:lvl3pPr>
      <a:lvl4pPr marL="1097279" indent="-274319">
        <a:spcBef>
          <a:spcPts val="500"/>
        </a:spcBef>
        <a:buClr>
          <a:srgbClr val="93A299"/>
        </a:buClr>
        <a:buSzPct val="100000"/>
        <a:buFont typeface="Arial"/>
        <a:buChar char="•"/>
        <a:defRPr sz="2400">
          <a:solidFill>
            <a:srgbClr val="292934"/>
          </a:solidFill>
          <a:latin typeface="Arial"/>
          <a:ea typeface="Arial"/>
          <a:cs typeface="Arial"/>
          <a:sym typeface="Arial"/>
        </a:defRPr>
      </a:lvl4pPr>
      <a:lvl5pPr marL="1286691" indent="-235131">
        <a:spcBef>
          <a:spcPts val="500"/>
        </a:spcBef>
        <a:buClr>
          <a:srgbClr val="93A299"/>
        </a:buClr>
        <a:buSzPct val="100000"/>
        <a:buFont typeface="Arial"/>
        <a:buChar char="•"/>
        <a:defRPr sz="2400">
          <a:solidFill>
            <a:srgbClr val="292934"/>
          </a:solidFill>
          <a:latin typeface="Arial"/>
          <a:ea typeface="Arial"/>
          <a:cs typeface="Arial"/>
          <a:sym typeface="Arial"/>
        </a:defRPr>
      </a:lvl5pPr>
      <a:lvl6pPr marL="1526344" indent="-337624">
        <a:spcBef>
          <a:spcPts val="500"/>
        </a:spcBef>
        <a:buClr>
          <a:srgbClr val="93A299"/>
        </a:buClr>
        <a:buSzPct val="100000"/>
        <a:buFont typeface="Arial"/>
        <a:buChar char="•"/>
        <a:defRPr sz="2400">
          <a:solidFill>
            <a:srgbClr val="292934"/>
          </a:solidFill>
          <a:latin typeface="Arial"/>
          <a:ea typeface="Arial"/>
          <a:cs typeface="Arial"/>
          <a:sym typeface="Arial"/>
        </a:defRPr>
      </a:lvl6pPr>
      <a:lvl7pPr marL="1709224" indent="-337624">
        <a:spcBef>
          <a:spcPts val="500"/>
        </a:spcBef>
        <a:buClr>
          <a:srgbClr val="93A299"/>
        </a:buClr>
        <a:buSzPct val="100000"/>
        <a:buFont typeface="Arial"/>
        <a:buChar char="•"/>
        <a:defRPr sz="2400">
          <a:solidFill>
            <a:srgbClr val="292934"/>
          </a:solidFill>
          <a:latin typeface="Arial"/>
          <a:ea typeface="Arial"/>
          <a:cs typeface="Arial"/>
          <a:sym typeface="Arial"/>
        </a:defRPr>
      </a:lvl7pPr>
      <a:lvl8pPr marL="1892104" indent="-337624">
        <a:spcBef>
          <a:spcPts val="500"/>
        </a:spcBef>
        <a:buClr>
          <a:srgbClr val="93A299"/>
        </a:buClr>
        <a:buSzPct val="100000"/>
        <a:buFont typeface="Arial"/>
        <a:buChar char="•"/>
        <a:defRPr sz="2400">
          <a:solidFill>
            <a:srgbClr val="292934"/>
          </a:solidFill>
          <a:latin typeface="Arial"/>
          <a:ea typeface="Arial"/>
          <a:cs typeface="Arial"/>
          <a:sym typeface="Arial"/>
        </a:defRPr>
      </a:lvl8pPr>
      <a:lvl9pPr marL="2074984" indent="-337624">
        <a:spcBef>
          <a:spcPts val="500"/>
        </a:spcBef>
        <a:buClr>
          <a:srgbClr val="93A299"/>
        </a:buClr>
        <a:buSzPct val="100000"/>
        <a:buFont typeface="Arial"/>
        <a:buChar char="•"/>
        <a:defRPr sz="2400">
          <a:solidFill>
            <a:srgbClr val="292934"/>
          </a:solidFill>
          <a:latin typeface="Arial"/>
          <a:ea typeface="Arial"/>
          <a:cs typeface="Arial"/>
          <a:sym typeface="Arial"/>
        </a:defRPr>
      </a:lvl9pPr>
    </p:bodyStyle>
    <p:otherStyle>
      <a:lvl1pPr>
        <a:defRPr sz="1400" b="1">
          <a:solidFill>
            <a:schemeClr val="tx1"/>
          </a:solidFill>
          <a:latin typeface="+mn-lt"/>
          <a:ea typeface="+mn-ea"/>
          <a:cs typeface="+mn-cs"/>
          <a:sym typeface="Arial"/>
        </a:defRPr>
      </a:lvl1pPr>
      <a:lvl2pPr indent="457200">
        <a:defRPr sz="1400" b="1">
          <a:solidFill>
            <a:schemeClr val="tx1"/>
          </a:solidFill>
          <a:latin typeface="+mn-lt"/>
          <a:ea typeface="+mn-ea"/>
          <a:cs typeface="+mn-cs"/>
          <a:sym typeface="Arial"/>
        </a:defRPr>
      </a:lvl2pPr>
      <a:lvl3pPr indent="914400">
        <a:defRPr sz="1400" b="1">
          <a:solidFill>
            <a:schemeClr val="tx1"/>
          </a:solidFill>
          <a:latin typeface="+mn-lt"/>
          <a:ea typeface="+mn-ea"/>
          <a:cs typeface="+mn-cs"/>
          <a:sym typeface="Arial"/>
        </a:defRPr>
      </a:lvl3pPr>
      <a:lvl4pPr indent="1371600">
        <a:defRPr sz="1400" b="1">
          <a:solidFill>
            <a:schemeClr val="tx1"/>
          </a:solidFill>
          <a:latin typeface="+mn-lt"/>
          <a:ea typeface="+mn-ea"/>
          <a:cs typeface="+mn-cs"/>
          <a:sym typeface="Arial"/>
        </a:defRPr>
      </a:lvl4pPr>
      <a:lvl5pPr indent="1828800">
        <a:defRPr sz="1400" b="1">
          <a:solidFill>
            <a:schemeClr val="tx1"/>
          </a:solidFill>
          <a:latin typeface="+mn-lt"/>
          <a:ea typeface="+mn-ea"/>
          <a:cs typeface="+mn-cs"/>
          <a:sym typeface="Arial"/>
        </a:defRPr>
      </a:lvl5pPr>
      <a:lvl6pPr indent="2286000">
        <a:defRPr sz="1400" b="1">
          <a:solidFill>
            <a:schemeClr val="tx1"/>
          </a:solidFill>
          <a:latin typeface="+mn-lt"/>
          <a:ea typeface="+mn-ea"/>
          <a:cs typeface="+mn-cs"/>
          <a:sym typeface="Arial"/>
        </a:defRPr>
      </a:lvl6pPr>
      <a:lvl7pPr indent="2743200">
        <a:defRPr sz="1400" b="1">
          <a:solidFill>
            <a:schemeClr val="tx1"/>
          </a:solidFill>
          <a:latin typeface="+mn-lt"/>
          <a:ea typeface="+mn-ea"/>
          <a:cs typeface="+mn-cs"/>
          <a:sym typeface="Arial"/>
        </a:defRPr>
      </a:lvl7pPr>
      <a:lvl8pPr indent="3200400">
        <a:defRPr sz="1400" b="1">
          <a:solidFill>
            <a:schemeClr val="tx1"/>
          </a:solidFill>
          <a:latin typeface="+mn-lt"/>
          <a:ea typeface="+mn-ea"/>
          <a:cs typeface="+mn-cs"/>
          <a:sym typeface="Arial"/>
        </a:defRPr>
      </a:lvl8pPr>
      <a:lvl9pPr indent="3657600">
        <a:defRPr sz="1400" b="1">
          <a:solidFill>
            <a:schemeClr val="tx1"/>
          </a:solid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kxFlBxeKXU?feature=oembe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 defTabSz="905255">
              <a:defRPr sz="5346" spc="-99"/>
            </a:lvl1pPr>
          </a:lstStyle>
          <a:p>
            <a:pPr lvl="0"/>
            <a:r>
              <a:rPr lang="en-US"/>
              <a:t>Summarizing and Paraphrasing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dirty="0"/>
          </a:p>
          <a:p>
            <a:pPr lvl="0"/>
            <a:r>
              <a:rPr lang="en-US" dirty="0"/>
              <a:t>Adapted from:</a:t>
            </a:r>
          </a:p>
          <a:p>
            <a:r>
              <a:rPr lang="en-US" dirty="0"/>
              <a:t>The Well-Crafted Argument (2017). 6</a:t>
            </a:r>
            <a:r>
              <a:rPr lang="en-US" baseline="30000" dirty="0"/>
              <a:t>th</a:t>
            </a:r>
            <a:r>
              <a:rPr lang="en-US" dirty="0"/>
              <a:t> Edition. Boston: Cengage Learning</a:t>
            </a:r>
          </a:p>
          <a:p>
            <a:endParaRPr lang="en-US" dirty="0"/>
          </a:p>
          <a:p>
            <a:r>
              <a:rPr lang="en-US" dirty="0"/>
              <a:t>Ch. 2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6E31629-8000-4528-A555-F9370E211D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6096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3600" spc="-100" dirty="0">
                <a:solidFill>
                  <a:srgbClr val="D2533C"/>
                </a:solidFill>
              </a:rPr>
              <a:t>Step 3 </a:t>
            </a:r>
            <a:r>
              <a:rPr lang="en-US" sz="3600" spc="-100" dirty="0">
                <a:solidFill>
                  <a:srgbClr val="D2533C"/>
                </a:solidFill>
              </a:rPr>
              <a:t>–</a:t>
            </a:r>
            <a:r>
              <a:rPr sz="3600" spc="-100" dirty="0">
                <a:solidFill>
                  <a:srgbClr val="D2533C"/>
                </a:solidFill>
              </a:rPr>
              <a:t> </a:t>
            </a:r>
            <a:r>
              <a:rPr lang="en-US" sz="3600" spc="-100" dirty="0">
                <a:solidFill>
                  <a:srgbClr val="D2533C"/>
                </a:solidFill>
              </a:rPr>
              <a:t>Mapping the Article</a:t>
            </a:r>
            <a:endParaRPr sz="3600" spc="-100" dirty="0">
              <a:solidFill>
                <a:srgbClr val="D2533C"/>
              </a:solidFill>
            </a:endParaRPr>
          </a:p>
        </p:txBody>
      </p:sp>
      <p:sp>
        <p:nvSpPr>
          <p:cNvPr id="81" name="Shape 81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5334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0000"/>
                </a:solidFill>
              </a:rPr>
              <a:t>Divide the article into sections by thinking about what the author is “doing”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lang="en-US" sz="1600" dirty="0"/>
              <a:t>Introducing?          -</a:t>
            </a:r>
            <a:r>
              <a:rPr lang="en-US" sz="1600" dirty="0">
                <a:solidFill>
                  <a:srgbClr val="000000"/>
                </a:solidFill>
              </a:rPr>
              <a:t>Explaining?             -Arguing?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lang="en-US" sz="1600" dirty="0">
                <a:solidFill>
                  <a:srgbClr val="000000"/>
                </a:solidFill>
              </a:rPr>
              <a:t>Refuting?               -Concluding?           -Summarizing?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0000"/>
                </a:solidFill>
              </a:rPr>
              <a:t>These sections may correspond to paragraphs, or they may be clusters of paragraphs.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1800" dirty="0">
                <a:solidFill>
                  <a:srgbClr val="000000"/>
                </a:solidFill>
              </a:rPr>
              <a:t>Subtitled sections can sometimes be helpful here</a:t>
            </a:r>
          </a:p>
        </p:txBody>
      </p:sp>
      <p:pic>
        <p:nvPicPr>
          <p:cNvPr id="5" name="Online Media 4" title="Summary   Step 3">
            <a:hlinkClick r:id="" action="ppaction://media"/>
            <a:extLst>
              <a:ext uri="{FF2B5EF4-FFF2-40B4-BE49-F238E27FC236}">
                <a16:creationId xmlns:a16="http://schemas.microsoft.com/office/drawing/2014/main" id="{2E0D2FED-C083-41CA-9F29-A434F88F136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95475" y="3008174"/>
            <a:ext cx="5267325" cy="394762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 dirty="0">
                <a:solidFill>
                  <a:srgbClr val="D2533C"/>
                </a:solidFill>
              </a:rPr>
              <a:t>Step 4 </a:t>
            </a:r>
            <a:r>
              <a:rPr lang="en-US" sz="4000" spc="-100" dirty="0">
                <a:solidFill>
                  <a:srgbClr val="D2533C"/>
                </a:solidFill>
              </a:rPr>
              <a:t>–</a:t>
            </a:r>
            <a:r>
              <a:rPr sz="4000" spc="-100" dirty="0">
                <a:solidFill>
                  <a:srgbClr val="D2533C"/>
                </a:solidFill>
              </a:rPr>
              <a:t> </a:t>
            </a:r>
            <a:r>
              <a:rPr lang="en-US" sz="4000" spc="-100" dirty="0">
                <a:solidFill>
                  <a:srgbClr val="D2533C"/>
                </a:solidFill>
              </a:rPr>
              <a:t>Listing the </a:t>
            </a:r>
            <a:r>
              <a:rPr lang="en-US" sz="4000" spc="-100">
                <a:solidFill>
                  <a:srgbClr val="D2533C"/>
                </a:solidFill>
              </a:rPr>
              <a:t>Main Points</a:t>
            </a:r>
            <a:endParaRPr sz="4000" spc="-100" dirty="0">
              <a:solidFill>
                <a:srgbClr val="D2533C"/>
              </a:solidFill>
            </a:endParaRPr>
          </a:p>
        </p:txBody>
      </p:sp>
      <p:sp>
        <p:nvSpPr>
          <p:cNvPr id="138" name="Shape 138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1) Write down the author’s thesis at the top of the page in your own words.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2) </a:t>
            </a:r>
            <a:r>
              <a:rPr lang="en-US" sz="2400" dirty="0">
                <a:solidFill>
                  <a:srgbClr val="292934"/>
                </a:solidFill>
              </a:rPr>
              <a:t>Make a list of the article’s Main Points– the points that you will definitely include in the summary.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dirty="0"/>
              <a:t>Use complete sentences. </a:t>
            </a:r>
            <a:endParaRPr dirty="0">
              <a:solidFill>
                <a:srgbClr val="292934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5A298DB-2F6C-45CE-A0DA-770E577C17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43434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5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grpSp>
        <p:nvGrpSpPr>
          <p:cNvPr id="123" name="Group 123"/>
          <p:cNvGrpSpPr/>
          <p:nvPr/>
        </p:nvGrpSpPr>
        <p:grpSpPr>
          <a:xfrm>
            <a:off x="1835547" y="2104098"/>
            <a:ext cx="5401471" cy="3961080"/>
            <a:chOff x="0" y="0"/>
            <a:chExt cx="5401469" cy="3961078"/>
          </a:xfrm>
        </p:grpSpPr>
        <p:grpSp>
          <p:nvGrpSpPr>
            <p:cNvPr id="86" name="Group 86"/>
            <p:cNvGrpSpPr/>
            <p:nvPr/>
          </p:nvGrpSpPr>
          <p:grpSpPr>
            <a:xfrm>
              <a:off x="1800489" y="0"/>
              <a:ext cx="1440392" cy="720195"/>
              <a:chOff x="0" y="0"/>
              <a:chExt cx="1440391" cy="720194"/>
            </a:xfrm>
          </p:grpSpPr>
          <p:sp>
            <p:nvSpPr>
              <p:cNvPr id="84" name="Shape 84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00B0F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/>
                </a:pPr>
                <a:endParaRPr>
                  <a:solidFill>
                    <a:srgbClr val="00B0F0"/>
                  </a:solidFill>
                </a:endParaRPr>
              </a:p>
            </p:txBody>
          </p:sp>
          <p:sp>
            <p:nvSpPr>
              <p:cNvPr id="85" name="Shape 85"/>
              <p:cNvSpPr/>
              <p:nvPr/>
            </p:nvSpPr>
            <p:spPr>
              <a:xfrm>
                <a:off x="-1" y="0"/>
                <a:ext cx="1440393" cy="2391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z="1134"/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1134">
                    <a:solidFill>
                      <a:srgbClr val="292934"/>
                    </a:solidFill>
                  </a:rPr>
                  <a:t>Thesis</a:t>
                </a:r>
              </a:p>
            </p:txBody>
          </p:sp>
        </p:grpSp>
        <p:grpSp>
          <p:nvGrpSpPr>
            <p:cNvPr id="89" name="Group 89"/>
            <p:cNvGrpSpPr/>
            <p:nvPr/>
          </p:nvGrpSpPr>
          <p:grpSpPr>
            <a:xfrm>
              <a:off x="0" y="1080293"/>
              <a:ext cx="1440392" cy="720196"/>
              <a:chOff x="0" y="0"/>
              <a:chExt cx="1440391" cy="720194"/>
            </a:xfrm>
          </p:grpSpPr>
          <p:sp>
            <p:nvSpPr>
              <p:cNvPr id="87" name="Shape 87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C0000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 b="1"/>
                </a:pPr>
                <a:endParaRPr/>
              </a:p>
            </p:txBody>
          </p:sp>
          <p:sp>
            <p:nvSpPr>
              <p:cNvPr id="88" name="Shape 88"/>
              <p:cNvSpPr/>
              <p:nvPr/>
            </p:nvSpPr>
            <p:spPr>
              <a:xfrm>
                <a:off x="-1" y="0"/>
                <a:ext cx="1440393" cy="2391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 lvl="0" algn="ctr">
                  <a:defRPr>
                    <a:solidFill>
                      <a:srgbClr val="000000"/>
                    </a:solidFill>
                  </a:defRPr>
                </a:pPr>
                <a:r>
                  <a:rPr sz="1134" b="1">
                    <a:solidFill>
                      <a:srgbClr val="292934"/>
                    </a:solidFill>
                  </a:rPr>
                  <a:t>Main</a:t>
                </a:r>
                <a:r>
                  <a:rPr sz="1134">
                    <a:solidFill>
                      <a:srgbClr val="292934"/>
                    </a:solidFill>
                  </a:rPr>
                  <a:t> </a:t>
                </a:r>
                <a:r>
                  <a:rPr sz="1134" b="1">
                    <a:solidFill>
                      <a:srgbClr val="292934"/>
                    </a:solidFill>
                  </a:rPr>
                  <a:t>Points</a:t>
                </a:r>
              </a:p>
            </p:txBody>
          </p:sp>
        </p:grpSp>
        <p:sp>
          <p:nvSpPr>
            <p:cNvPr id="90" name="Shape 90"/>
            <p:cNvSpPr/>
            <p:nvPr/>
          </p:nvSpPr>
          <p:spPr>
            <a:xfrm>
              <a:off x="720420" y="719989"/>
              <a:ext cx="1800355" cy="3603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10800"/>
                  </a:lnTo>
                  <a:lnTo>
                    <a:pt x="0" y="10800"/>
                  </a:lnTo>
                  <a:lnTo>
                    <a:pt x="0" y="21600"/>
                  </a:lnTo>
                </a:path>
              </a:pathLst>
            </a:custGeom>
            <a:noFill/>
            <a:ln w="26425" cap="flat">
              <a:solidFill>
                <a:srgbClr val="758079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  <p:grpSp>
          <p:nvGrpSpPr>
            <p:cNvPr id="93" name="Group 93"/>
            <p:cNvGrpSpPr/>
            <p:nvPr/>
          </p:nvGrpSpPr>
          <p:grpSpPr>
            <a:xfrm>
              <a:off x="360096" y="2160587"/>
              <a:ext cx="1440394" cy="720197"/>
              <a:chOff x="-1" y="0"/>
              <a:chExt cx="1440393" cy="720195"/>
            </a:xfrm>
          </p:grpSpPr>
          <p:sp>
            <p:nvSpPr>
              <p:cNvPr id="91" name="Shape 91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00B05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 b="1"/>
                </a:pPr>
                <a:endParaRPr/>
              </a:p>
            </p:txBody>
          </p:sp>
          <p:sp>
            <p:nvSpPr>
              <p:cNvPr id="92" name="Shape 92"/>
              <p:cNvSpPr/>
              <p:nvPr/>
            </p:nvSpPr>
            <p:spPr>
              <a:xfrm>
                <a:off x="-1" y="0"/>
                <a:ext cx="1440393" cy="2668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z="1134" b="1"/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</a:defRPr>
                </a:pPr>
                <a:r>
                  <a:rPr lang="en-CA" sz="1134" b="1" dirty="0">
                    <a:solidFill>
                      <a:srgbClr val="292934"/>
                    </a:solidFill>
                  </a:rPr>
                  <a:t>Support</a:t>
                </a:r>
                <a:endParaRPr sz="1134" b="1" dirty="0">
                  <a:solidFill>
                    <a:srgbClr val="292934"/>
                  </a:solidFill>
                </a:endParaRPr>
              </a:p>
            </p:txBody>
          </p:sp>
        </p:grpSp>
        <p:sp>
          <p:nvSpPr>
            <p:cNvPr id="94" name="Shape 94"/>
            <p:cNvSpPr/>
            <p:nvPr/>
          </p:nvSpPr>
          <p:spPr>
            <a:xfrm>
              <a:off x="126382" y="1800568"/>
              <a:ext cx="233740" cy="7202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26425" cap="flat">
              <a:solidFill>
                <a:srgbClr val="85928A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  <p:grpSp>
          <p:nvGrpSpPr>
            <p:cNvPr id="97" name="Group 97"/>
            <p:cNvGrpSpPr/>
            <p:nvPr/>
          </p:nvGrpSpPr>
          <p:grpSpPr>
            <a:xfrm>
              <a:off x="360096" y="3240881"/>
              <a:ext cx="1440394" cy="720197"/>
              <a:chOff x="-1" y="0"/>
              <a:chExt cx="1440393" cy="720195"/>
            </a:xfrm>
          </p:grpSpPr>
          <p:sp>
            <p:nvSpPr>
              <p:cNvPr id="95" name="Shape 95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00B05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 b="1"/>
                </a:pPr>
                <a:endParaRPr/>
              </a:p>
            </p:txBody>
          </p:sp>
          <p:sp>
            <p:nvSpPr>
              <p:cNvPr id="96" name="Shape 96"/>
              <p:cNvSpPr/>
              <p:nvPr/>
            </p:nvSpPr>
            <p:spPr>
              <a:xfrm>
                <a:off x="-1" y="0"/>
                <a:ext cx="1440393" cy="2668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z="1134" b="1"/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</a:defRPr>
                </a:pPr>
                <a:r>
                  <a:rPr lang="en-CA" sz="1134" b="1" dirty="0">
                    <a:solidFill>
                      <a:srgbClr val="292934"/>
                    </a:solidFill>
                  </a:rPr>
                  <a:t>Support</a:t>
                </a:r>
                <a:endParaRPr sz="1134" b="1" dirty="0">
                  <a:solidFill>
                    <a:srgbClr val="292934"/>
                  </a:solidFill>
                </a:endParaRPr>
              </a:p>
            </p:txBody>
          </p:sp>
        </p:grpSp>
        <p:sp>
          <p:nvSpPr>
            <p:cNvPr id="98" name="Shape 98"/>
            <p:cNvSpPr/>
            <p:nvPr/>
          </p:nvSpPr>
          <p:spPr>
            <a:xfrm>
              <a:off x="126382" y="1800568"/>
              <a:ext cx="233740" cy="180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26425" cap="flat">
              <a:solidFill>
                <a:srgbClr val="85928A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  <p:grpSp>
          <p:nvGrpSpPr>
            <p:cNvPr id="101" name="Group 101"/>
            <p:cNvGrpSpPr/>
            <p:nvPr/>
          </p:nvGrpSpPr>
          <p:grpSpPr>
            <a:xfrm>
              <a:off x="1800489" y="1080293"/>
              <a:ext cx="1440392" cy="720196"/>
              <a:chOff x="0" y="0"/>
              <a:chExt cx="1440391" cy="720194"/>
            </a:xfrm>
          </p:grpSpPr>
          <p:sp>
            <p:nvSpPr>
              <p:cNvPr id="99" name="Shape 99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C0000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 b="1"/>
                </a:pPr>
                <a:endParaRPr/>
              </a:p>
            </p:txBody>
          </p:sp>
          <p:sp>
            <p:nvSpPr>
              <p:cNvPr id="100" name="Shape 100"/>
              <p:cNvSpPr/>
              <p:nvPr/>
            </p:nvSpPr>
            <p:spPr>
              <a:xfrm>
                <a:off x="-1" y="0"/>
                <a:ext cx="1440393" cy="2391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z="1134" b="1"/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</a:defRPr>
                </a:pPr>
                <a:r>
                  <a:rPr sz="1134" b="1">
                    <a:solidFill>
                      <a:srgbClr val="292934"/>
                    </a:solidFill>
                  </a:rPr>
                  <a:t>Main Points</a:t>
                </a:r>
              </a:p>
            </p:txBody>
          </p:sp>
        </p:grpSp>
        <p:sp>
          <p:nvSpPr>
            <p:cNvPr id="102" name="Shape 102"/>
            <p:cNvSpPr/>
            <p:nvPr/>
          </p:nvSpPr>
          <p:spPr>
            <a:xfrm>
              <a:off x="2520774" y="719989"/>
              <a:ext cx="1" cy="360321"/>
            </a:xfrm>
            <a:prstGeom prst="line">
              <a:avLst/>
            </a:prstGeom>
            <a:noFill/>
            <a:ln w="26425" cap="flat">
              <a:solidFill>
                <a:srgbClr val="758079"/>
              </a:solidFill>
              <a:prstDash val="solid"/>
              <a:bevel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grpSp>
          <p:nvGrpSpPr>
            <p:cNvPr id="105" name="Group 105"/>
            <p:cNvGrpSpPr/>
            <p:nvPr/>
          </p:nvGrpSpPr>
          <p:grpSpPr>
            <a:xfrm>
              <a:off x="2160586" y="2160587"/>
              <a:ext cx="1440394" cy="720197"/>
              <a:chOff x="-1" y="0"/>
              <a:chExt cx="1440393" cy="720195"/>
            </a:xfrm>
          </p:grpSpPr>
          <p:sp>
            <p:nvSpPr>
              <p:cNvPr id="103" name="Shape 103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00B05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/>
                </a:pPr>
                <a:endParaRPr/>
              </a:p>
            </p:txBody>
          </p:sp>
          <p:sp>
            <p:nvSpPr>
              <p:cNvPr id="104" name="Shape 104"/>
              <p:cNvSpPr/>
              <p:nvPr/>
            </p:nvSpPr>
            <p:spPr>
              <a:xfrm>
                <a:off x="-1" y="0"/>
                <a:ext cx="1440393" cy="2668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z="1134"/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CA" sz="1134" dirty="0">
                    <a:solidFill>
                      <a:srgbClr val="292934"/>
                    </a:solidFill>
                  </a:rPr>
                  <a:t>Support</a:t>
                </a:r>
                <a:endParaRPr sz="1134" dirty="0">
                  <a:solidFill>
                    <a:srgbClr val="292934"/>
                  </a:solidFill>
                </a:endParaRPr>
              </a:p>
            </p:txBody>
          </p:sp>
        </p:grpSp>
        <p:sp>
          <p:nvSpPr>
            <p:cNvPr id="106" name="Shape 106"/>
            <p:cNvSpPr/>
            <p:nvPr/>
          </p:nvSpPr>
          <p:spPr>
            <a:xfrm>
              <a:off x="1926737" y="1800568"/>
              <a:ext cx="234119" cy="7202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26425" cap="flat">
              <a:solidFill>
                <a:srgbClr val="85928A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  <p:grpSp>
          <p:nvGrpSpPr>
            <p:cNvPr id="109" name="Group 109"/>
            <p:cNvGrpSpPr/>
            <p:nvPr/>
          </p:nvGrpSpPr>
          <p:grpSpPr>
            <a:xfrm>
              <a:off x="2160586" y="3240881"/>
              <a:ext cx="1440394" cy="720197"/>
              <a:chOff x="-1" y="0"/>
              <a:chExt cx="1440393" cy="720195"/>
            </a:xfrm>
          </p:grpSpPr>
          <p:sp>
            <p:nvSpPr>
              <p:cNvPr id="107" name="Shape 107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00B05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/>
                </a:pPr>
                <a:endParaRPr/>
              </a:p>
            </p:txBody>
          </p:sp>
          <p:sp>
            <p:nvSpPr>
              <p:cNvPr id="108" name="Shape 108"/>
              <p:cNvSpPr/>
              <p:nvPr/>
            </p:nvSpPr>
            <p:spPr>
              <a:xfrm>
                <a:off x="-1" y="0"/>
                <a:ext cx="1440393" cy="2668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z="1134"/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CA" sz="1134" dirty="0">
                    <a:solidFill>
                      <a:srgbClr val="292934"/>
                    </a:solidFill>
                  </a:rPr>
                  <a:t>Support</a:t>
                </a:r>
                <a:endParaRPr sz="1134" dirty="0">
                  <a:solidFill>
                    <a:srgbClr val="292934"/>
                  </a:solidFill>
                </a:endParaRPr>
              </a:p>
            </p:txBody>
          </p:sp>
        </p:grpSp>
        <p:sp>
          <p:nvSpPr>
            <p:cNvPr id="110" name="Shape 110"/>
            <p:cNvSpPr/>
            <p:nvPr/>
          </p:nvSpPr>
          <p:spPr>
            <a:xfrm>
              <a:off x="1926737" y="1800568"/>
              <a:ext cx="234119" cy="180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26425" cap="flat">
              <a:solidFill>
                <a:srgbClr val="85928A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  <p:grpSp>
          <p:nvGrpSpPr>
            <p:cNvPr id="113" name="Group 113"/>
            <p:cNvGrpSpPr/>
            <p:nvPr/>
          </p:nvGrpSpPr>
          <p:grpSpPr>
            <a:xfrm>
              <a:off x="3600978" y="1080293"/>
              <a:ext cx="1440392" cy="720196"/>
              <a:chOff x="0" y="0"/>
              <a:chExt cx="1440391" cy="720194"/>
            </a:xfrm>
          </p:grpSpPr>
          <p:sp>
            <p:nvSpPr>
              <p:cNvPr id="111" name="Shape 111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C0000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 b="1"/>
                </a:pPr>
                <a:endParaRPr/>
              </a:p>
            </p:txBody>
          </p:sp>
          <p:sp>
            <p:nvSpPr>
              <p:cNvPr id="112" name="Shape 112"/>
              <p:cNvSpPr/>
              <p:nvPr/>
            </p:nvSpPr>
            <p:spPr>
              <a:xfrm>
                <a:off x="-1" y="0"/>
                <a:ext cx="1440393" cy="2391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z="1134" b="1"/>
                </a:lvl1pPr>
              </a:lstStyle>
              <a:p>
                <a:pPr lvl="0">
                  <a:defRPr sz="1800" b="0">
                    <a:solidFill>
                      <a:srgbClr val="000000"/>
                    </a:solidFill>
                  </a:defRPr>
                </a:pPr>
                <a:r>
                  <a:rPr sz="1134" b="1">
                    <a:solidFill>
                      <a:srgbClr val="292934"/>
                    </a:solidFill>
                  </a:rPr>
                  <a:t>Main points</a:t>
                </a:r>
              </a:p>
            </p:txBody>
          </p:sp>
        </p:grpSp>
        <p:sp>
          <p:nvSpPr>
            <p:cNvPr id="114" name="Shape 114"/>
            <p:cNvSpPr/>
            <p:nvPr/>
          </p:nvSpPr>
          <p:spPr>
            <a:xfrm>
              <a:off x="2520774" y="719989"/>
              <a:ext cx="1800356" cy="3603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0800"/>
                  </a:lnTo>
                  <a:lnTo>
                    <a:pt x="21600" y="10800"/>
                  </a:lnTo>
                  <a:lnTo>
                    <a:pt x="21600" y="21600"/>
                  </a:lnTo>
                </a:path>
              </a:pathLst>
            </a:custGeom>
            <a:noFill/>
            <a:ln w="26425" cap="flat">
              <a:solidFill>
                <a:srgbClr val="758079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  <p:grpSp>
          <p:nvGrpSpPr>
            <p:cNvPr id="117" name="Group 117"/>
            <p:cNvGrpSpPr/>
            <p:nvPr/>
          </p:nvGrpSpPr>
          <p:grpSpPr>
            <a:xfrm>
              <a:off x="3961075" y="2160587"/>
              <a:ext cx="1440394" cy="720197"/>
              <a:chOff x="-1" y="0"/>
              <a:chExt cx="1440393" cy="720195"/>
            </a:xfrm>
          </p:grpSpPr>
          <p:sp>
            <p:nvSpPr>
              <p:cNvPr id="115" name="Shape 115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00B05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/>
                </a:pP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>
                <a:off x="-1" y="0"/>
                <a:ext cx="1440393" cy="2668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z="1134"/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CA" sz="1134" dirty="0">
                    <a:solidFill>
                      <a:srgbClr val="292934"/>
                    </a:solidFill>
                  </a:rPr>
                  <a:t>Support</a:t>
                </a:r>
                <a:endParaRPr sz="1134" dirty="0">
                  <a:solidFill>
                    <a:srgbClr val="292934"/>
                  </a:solidFill>
                </a:endParaRPr>
              </a:p>
            </p:txBody>
          </p:sp>
        </p:grpSp>
        <p:sp>
          <p:nvSpPr>
            <p:cNvPr id="118" name="Shape 118"/>
            <p:cNvSpPr/>
            <p:nvPr/>
          </p:nvSpPr>
          <p:spPr>
            <a:xfrm>
              <a:off x="3727092" y="1800568"/>
              <a:ext cx="234119" cy="7202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26425" cap="flat">
              <a:solidFill>
                <a:srgbClr val="85928A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  <p:grpSp>
          <p:nvGrpSpPr>
            <p:cNvPr id="121" name="Group 121"/>
            <p:cNvGrpSpPr/>
            <p:nvPr/>
          </p:nvGrpSpPr>
          <p:grpSpPr>
            <a:xfrm>
              <a:off x="3961075" y="3240881"/>
              <a:ext cx="1440394" cy="720197"/>
              <a:chOff x="-1" y="0"/>
              <a:chExt cx="1440393" cy="720195"/>
            </a:xfrm>
          </p:grpSpPr>
          <p:sp>
            <p:nvSpPr>
              <p:cNvPr id="119" name="Shape 119"/>
              <p:cNvSpPr/>
              <p:nvPr/>
            </p:nvSpPr>
            <p:spPr>
              <a:xfrm>
                <a:off x="-1" y="0"/>
                <a:ext cx="1440393" cy="720195"/>
              </a:xfrm>
              <a:prstGeom prst="rect">
                <a:avLst/>
              </a:prstGeom>
              <a:solidFill>
                <a:srgbClr val="00B050"/>
              </a:solidFill>
              <a:ln w="26425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ctr">
                  <a:defRPr sz="1134"/>
                </a:pP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>
                <a:off x="-1" y="0"/>
                <a:ext cx="1440393" cy="2668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z="1134"/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CA" sz="1134" dirty="0">
                    <a:solidFill>
                      <a:srgbClr val="292934"/>
                    </a:solidFill>
                  </a:rPr>
                  <a:t>Support</a:t>
                </a:r>
                <a:endParaRPr sz="1134" dirty="0">
                  <a:solidFill>
                    <a:srgbClr val="292934"/>
                  </a:solidFill>
                </a:endParaRPr>
              </a:p>
            </p:txBody>
          </p:sp>
        </p:grpSp>
        <p:sp>
          <p:nvSpPr>
            <p:cNvPr id="122" name="Shape 122"/>
            <p:cNvSpPr/>
            <p:nvPr/>
          </p:nvSpPr>
          <p:spPr>
            <a:xfrm>
              <a:off x="3727092" y="1800568"/>
              <a:ext cx="234119" cy="180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26425" cap="flat">
              <a:solidFill>
                <a:srgbClr val="85928A"/>
              </a:solidFill>
              <a:prstDash val="solid"/>
              <a:beve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</p:grp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AB61E1A-DAC7-4A78-A507-8DAEEDFE8B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43800" y="3184392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2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xfrm>
            <a:off x="457200" y="704850"/>
            <a:ext cx="8229600" cy="492125"/>
          </a:xfrm>
          <a:prstGeom prst="rect">
            <a:avLst/>
          </a:prstGeom>
        </p:spPr>
        <p:txBody>
          <a:bodyPr>
            <a:noAutofit/>
          </a:bodyPr>
          <a:lstStyle>
            <a:lvl1pPr defTabSz="621791">
              <a:defRPr sz="2788" spc="-68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3600" spc="-68" dirty="0">
                <a:solidFill>
                  <a:srgbClr val="D2533C"/>
                </a:solidFill>
              </a:rPr>
              <a:t>Main </a:t>
            </a:r>
            <a:r>
              <a:rPr lang="en-US" sz="3600" spc="-68" dirty="0">
                <a:solidFill>
                  <a:srgbClr val="D2533C"/>
                </a:solidFill>
              </a:rPr>
              <a:t>Points</a:t>
            </a:r>
            <a:endParaRPr sz="3600" spc="-68" dirty="0">
              <a:solidFill>
                <a:srgbClr val="D2533C"/>
              </a:solidFill>
            </a:endParaRPr>
          </a:p>
        </p:txBody>
      </p:sp>
      <p:sp>
        <p:nvSpPr>
          <p:cNvPr id="141" name="Shape 141"/>
          <p:cNvSpPr>
            <a:spLocks noGrp="1"/>
          </p:cNvSpPr>
          <p:nvPr>
            <p:ph type="body" idx="1"/>
          </p:nvPr>
        </p:nvSpPr>
        <p:spPr>
          <a:xfrm>
            <a:off x="457200" y="981075"/>
            <a:ext cx="8229600" cy="5343525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endParaRPr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Main points could include: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292934"/>
                </a:solidFill>
              </a:rPr>
              <a:t>Major Claims other than the thesis (The claims for major arguments)</a:t>
            </a:r>
            <a:endParaRPr sz="2000" dirty="0">
              <a:solidFill>
                <a:srgbClr val="292934"/>
              </a:solidFill>
            </a:endParaRP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lang="en-CA" sz="2000" dirty="0"/>
              <a:t>Essential Background context from the intro</a:t>
            </a:r>
            <a:endParaRPr lang="en-US" dirty="0"/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292934"/>
                </a:solidFill>
              </a:rPr>
              <a:t>Major support (</a:t>
            </a:r>
            <a:r>
              <a:rPr lang="en-US" sz="2000" dirty="0"/>
              <a:t>only if</a:t>
            </a:r>
            <a:r>
              <a:rPr lang="en-US" sz="2000" dirty="0">
                <a:solidFill>
                  <a:srgbClr val="292934"/>
                </a:solidFill>
              </a:rPr>
              <a:t> the author discusses extensively)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lang="en-US"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Main points </a:t>
            </a:r>
            <a:r>
              <a:rPr sz="2400" u="sng" dirty="0">
                <a:solidFill>
                  <a:srgbClr val="292934"/>
                </a:solidFill>
              </a:rPr>
              <a:t>do not</a:t>
            </a:r>
            <a:r>
              <a:rPr sz="2400" dirty="0">
                <a:solidFill>
                  <a:srgbClr val="292934"/>
                </a:solidFill>
              </a:rPr>
              <a:t> include:</a:t>
            </a:r>
            <a:endParaRPr lang="en-US" sz="2400" dirty="0">
              <a:solidFill>
                <a:srgbClr val="29293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dirty="0"/>
              <a:t>Most of the author’s support</a:t>
            </a:r>
            <a:endParaRPr dirty="0">
              <a:solidFill>
                <a:srgbClr val="292934"/>
              </a:solidFill>
            </a:endParaRP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dirty="0">
                <a:solidFill>
                  <a:srgbClr val="292934"/>
                </a:solidFill>
              </a:rPr>
              <a:t>Statistics, facts, and minor scientific data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dirty="0">
                <a:solidFill>
                  <a:srgbClr val="292934"/>
                </a:solidFill>
              </a:rPr>
              <a:t>Short anecdotes and stories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dirty="0">
                <a:solidFill>
                  <a:srgbClr val="292934"/>
                </a:solidFill>
              </a:rPr>
              <a:t>Minor examples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dirty="0">
                <a:solidFill>
                  <a:srgbClr val="292934"/>
                </a:solidFill>
              </a:rPr>
              <a:t>Minor personal anecdotes</a:t>
            </a:r>
            <a:endParaRPr lang="en-US" sz="2000" dirty="0">
              <a:solidFill>
                <a:srgbClr val="292934"/>
              </a:solidFill>
            </a:endParaRP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lang="en-US" sz="2000" dirty="0"/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FF0000"/>
                </a:solidFill>
              </a:rPr>
              <a:t>Special Note: </a:t>
            </a:r>
            <a:r>
              <a:rPr lang="en-US" sz="2000" dirty="0"/>
              <a:t>Most paragraphs will have a main point, but some may not; some long paragraphs may have more than one main idea.</a:t>
            </a:r>
          </a:p>
          <a:p>
            <a:pPr marL="274321" lvl="1" indent="0">
              <a:spcBef>
                <a:spcPts val="400"/>
              </a:spcBef>
              <a:buNone/>
              <a:defRPr sz="1800">
                <a:solidFill>
                  <a:srgbClr val="000000"/>
                </a:solidFill>
              </a:defRPr>
            </a:pPr>
            <a:endParaRPr sz="2000" dirty="0">
              <a:solidFill>
                <a:srgbClr val="FF0000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42BA8E3-80A3-401A-8863-705F70172C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5000" y="315118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797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4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7B2D0-00C9-4275-92B7-A7889FD4E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At this point we should have…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F77C22-5CA1-4805-A28F-FC3F61603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b="1" dirty="0"/>
              <a:t>A full summary “breakdown”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Author’s Thesis: </a:t>
            </a:r>
          </a:p>
          <a:p>
            <a:pPr marL="0" indent="0">
              <a:buNone/>
            </a:pPr>
            <a:r>
              <a:rPr lang="en-CA" dirty="0"/>
              <a:t>Author’s First Main Point:</a:t>
            </a:r>
          </a:p>
          <a:p>
            <a:pPr marL="0" indent="0">
              <a:buNone/>
            </a:pPr>
            <a:r>
              <a:rPr lang="en-CA" dirty="0"/>
              <a:t>Author’s 2</a:t>
            </a:r>
            <a:r>
              <a:rPr lang="en-CA" baseline="30000" dirty="0"/>
              <a:t>nd</a:t>
            </a:r>
            <a:r>
              <a:rPr lang="en-CA" dirty="0"/>
              <a:t> Main Point:</a:t>
            </a:r>
          </a:p>
          <a:p>
            <a:pPr marL="0" indent="0">
              <a:buNone/>
            </a:pPr>
            <a:r>
              <a:rPr lang="en-CA" dirty="0"/>
              <a:t>Author’s 3</a:t>
            </a:r>
            <a:r>
              <a:rPr lang="en-CA" baseline="30000" dirty="0"/>
              <a:t>rd</a:t>
            </a:r>
            <a:r>
              <a:rPr lang="en-CA" dirty="0"/>
              <a:t> Main Point:</a:t>
            </a:r>
          </a:p>
          <a:p>
            <a:pPr marL="0" indent="0">
              <a:buNone/>
            </a:pPr>
            <a:r>
              <a:rPr lang="en-CA" dirty="0" err="1"/>
              <a:t>Etc</a:t>
            </a:r>
            <a:r>
              <a:rPr lang="en-CA" dirty="0"/>
              <a:t>…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The thesis in main points should be written as full sentences.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50C7335-B90B-4EFB-8205-31B4945407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3594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02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CA" sz="4000" spc="-100" dirty="0">
                <a:solidFill>
                  <a:srgbClr val="D2533C"/>
                </a:solidFill>
              </a:rPr>
              <a:t>Step 5 –Writing a </a:t>
            </a:r>
            <a:r>
              <a:rPr lang="en-CA" sz="4000" u="sng" spc="-100" dirty="0">
                <a:solidFill>
                  <a:srgbClr val="D2533C"/>
                </a:solidFill>
              </a:rPr>
              <a:t>Summary Paragraph </a:t>
            </a:r>
            <a:r>
              <a:rPr lang="en-CA" sz="4000" spc="-100" dirty="0">
                <a:solidFill>
                  <a:srgbClr val="D2533C"/>
                </a:solidFill>
              </a:rPr>
              <a:t>for your Essay</a:t>
            </a:r>
            <a:endParaRPr sz="4000" spc="-100" dirty="0">
              <a:solidFill>
                <a:srgbClr val="D2533C"/>
              </a:solidFill>
            </a:endParaRPr>
          </a:p>
        </p:txBody>
      </p:sp>
      <p:sp>
        <p:nvSpPr>
          <p:cNvPr id="159" name="Shape 15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endParaRPr lang="en-CA" sz="2400" spc="-100" dirty="0">
              <a:solidFill>
                <a:srgbClr val="D2533C"/>
              </a:solidFill>
            </a:endParaRP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r>
              <a:rPr lang="en-CA" sz="2400" spc="-100" dirty="0">
                <a:solidFill>
                  <a:srgbClr val="D2533C"/>
                </a:solidFill>
              </a:rPr>
              <a:t>Topic Sentence for the Summary Paragraph</a:t>
            </a:r>
            <a:endParaRPr lang="en-CA"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CA" sz="2400" dirty="0">
                <a:solidFill>
                  <a:srgbClr val="292934"/>
                </a:solidFill>
              </a:rPr>
              <a:t>The topic sentence should include the following info:</a:t>
            </a:r>
            <a:endParaRPr lang="en-US" sz="2400" dirty="0">
              <a:solidFill>
                <a:srgbClr val="29293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200" b="1" dirty="0"/>
              <a:t>The author’s name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200" b="1" dirty="0">
                <a:solidFill>
                  <a:srgbClr val="292934"/>
                </a:solidFill>
              </a:rPr>
              <a:t>The article’s title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200" b="1" dirty="0"/>
              <a:t>The author’s thesis </a:t>
            </a:r>
            <a:r>
              <a:rPr lang="en-US" sz="2200" b="1" u="sng" dirty="0"/>
              <a:t>in your own words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endParaRPr b="1" dirty="0">
              <a:solidFill>
                <a:srgbClr val="292934"/>
              </a:solidFill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sz="2500" b="1" dirty="0">
                <a:solidFill>
                  <a:srgbClr val="292934"/>
                </a:solidFill>
              </a:rPr>
              <a:t>Ex: </a:t>
            </a:r>
            <a:r>
              <a:rPr lang="en-CA" sz="2800" dirty="0"/>
              <a:t>In the article “Mars </a:t>
            </a:r>
            <a:r>
              <a:rPr lang="en-CA" sz="2800" dirty="0" err="1"/>
              <a:t>ain’t</a:t>
            </a:r>
            <a:r>
              <a:rPr lang="en-CA" sz="2800" dirty="0"/>
              <a:t> the kind of place to raise your kids. Or is it?”  Glen Reynolds argues that humanity should colonize Mars, despite all the difficulties and potential risks.</a:t>
            </a:r>
            <a:endParaRPr lang="en-CA" sz="28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2400" b="1" dirty="0">
              <a:solidFill>
                <a:srgbClr val="292934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AAC7098-085A-4973-9024-EA59C01E3A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6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CA" sz="4000" u="sng" spc="-100" dirty="0">
                <a:solidFill>
                  <a:srgbClr val="D2533C"/>
                </a:solidFill>
              </a:rPr>
              <a:t>After the topic sentence…</a:t>
            </a:r>
            <a:endParaRPr sz="4000" u="sng" spc="-100" dirty="0">
              <a:solidFill>
                <a:srgbClr val="D2533C"/>
              </a:solidFill>
            </a:endParaRPr>
          </a:p>
        </p:txBody>
      </p:sp>
      <p:sp>
        <p:nvSpPr>
          <p:cNvPr id="150" name="Shape 150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350" dirty="0"/>
              <a:t>Include ALL of the main points from your “breakdown” list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lang="en-US" sz="2350" dirty="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350" dirty="0"/>
              <a:t>Make sure the points are fully PARAPHRASED. This means “written in your own words.”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lang="en-US" sz="2350" dirty="0"/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350" dirty="0"/>
              <a:t>To improve clarity, use transition words between main points: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350" dirty="0"/>
              <a:t>First, the author says that…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350" dirty="0"/>
              <a:t>Reynolds goes on to say that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350" dirty="0"/>
              <a:t>Next, Reynolds suggests that</a:t>
            </a:r>
          </a:p>
          <a:p>
            <a:pPr lvl="0"/>
            <a:endParaRPr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B3A701-6512-40EB-A549-493D2280E7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3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article </a:t>
            </a:r>
            <a:r>
              <a:rPr lang="en-US" dirty="0">
                <a:solidFill>
                  <a:srgbClr val="FF0000"/>
                </a:solidFill>
              </a:rPr>
              <a:t>“__________________,” 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Author T. </a:t>
            </a:r>
            <a:r>
              <a:rPr lang="en-US" dirty="0" err="1">
                <a:solidFill>
                  <a:srgbClr val="FF0000"/>
                </a:solidFill>
              </a:rPr>
              <a:t>Authorson</a:t>
            </a:r>
            <a:r>
              <a:rPr lang="en-US" dirty="0"/>
              <a:t> argues </a:t>
            </a:r>
            <a:r>
              <a:rPr lang="en-US" dirty="0">
                <a:solidFill>
                  <a:srgbClr val="FF0000"/>
                </a:solidFill>
              </a:rPr>
              <a:t>that _________________________ ________________________(thesis). </a:t>
            </a:r>
            <a:r>
              <a:rPr lang="en-US" dirty="0"/>
              <a:t>First, the </a:t>
            </a:r>
            <a:r>
              <a:rPr lang="en-US" dirty="0" err="1"/>
              <a:t>Authorson</a:t>
            </a:r>
            <a:r>
              <a:rPr lang="en-US" dirty="0"/>
              <a:t> says </a:t>
            </a:r>
            <a:r>
              <a:rPr lang="en-US" dirty="0">
                <a:solidFill>
                  <a:srgbClr val="FF0000"/>
                </a:solidFill>
              </a:rPr>
              <a:t>that _______________________________(main point 1).</a:t>
            </a:r>
            <a:r>
              <a:rPr lang="en-US" dirty="0"/>
              <a:t> Next, the author </a:t>
            </a:r>
            <a:r>
              <a:rPr lang="en-US" dirty="0">
                <a:solidFill>
                  <a:srgbClr val="FF0000"/>
                </a:solidFill>
              </a:rPr>
              <a:t>refutes the idea that ________________ ________________________ (main point 2).</a:t>
            </a:r>
            <a:r>
              <a:rPr lang="en-US" dirty="0"/>
              <a:t> In addition</a:t>
            </a:r>
            <a:r>
              <a:rPr lang="en-US" dirty="0">
                <a:solidFill>
                  <a:srgbClr val="FF0000"/>
                </a:solidFill>
              </a:rPr>
              <a:t>, _ ________________________________________(main point 3). …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2739AA2-48F1-403F-996A-94D232B67B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0343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r>
              <a:rPr lang="en-US" sz="5400" dirty="0">
                <a:solidFill>
                  <a:srgbClr val="FF0000"/>
                </a:solidFill>
              </a:rPr>
              <a:t>Break!</a:t>
            </a:r>
            <a:endParaRPr lang="en-US" sz="6000" dirty="0">
              <a:solidFill>
                <a:srgbClr val="FF0000"/>
              </a:solidFill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2F7DF70-1864-4F55-ACD7-1FF1BD4F05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4894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>
            <a:lvl1pPr algn="ctr">
              <a:defRPr sz="4600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600" spc="-100">
                <a:solidFill>
                  <a:srgbClr val="D2533C"/>
                </a:solidFill>
              </a:rPr>
              <a:t>Writing a Summary, in Summary</a:t>
            </a:r>
          </a:p>
        </p:txBody>
      </p:sp>
      <p:sp>
        <p:nvSpPr>
          <p:cNvPr id="189" name="Shape 18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92918" lvl="0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r>
              <a:rPr lang="en-US" sz="2300" b="1" dirty="0">
                <a:solidFill>
                  <a:srgbClr val="292934"/>
                </a:solidFill>
              </a:rPr>
              <a:t>Read</a:t>
            </a:r>
            <a:r>
              <a:rPr lang="en-US" sz="2300" dirty="0">
                <a:solidFill>
                  <a:srgbClr val="292934"/>
                </a:solidFill>
              </a:rPr>
              <a:t> the article carefully</a:t>
            </a:r>
          </a:p>
          <a:p>
            <a:pPr marL="492918" lvl="0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endParaRPr lang="en-US" sz="2300" dirty="0">
              <a:solidFill>
                <a:srgbClr val="292934"/>
              </a:solidFill>
            </a:endParaRPr>
          </a:p>
          <a:p>
            <a:pPr marL="492918" lvl="0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r>
              <a:rPr lang="en-US" sz="2300" dirty="0">
                <a:solidFill>
                  <a:srgbClr val="000000"/>
                </a:solidFill>
              </a:rPr>
              <a:t>Identify the </a:t>
            </a:r>
            <a:r>
              <a:rPr lang="en-US" sz="2300" b="1" dirty="0">
                <a:solidFill>
                  <a:srgbClr val="000000"/>
                </a:solidFill>
              </a:rPr>
              <a:t>thesis</a:t>
            </a:r>
            <a:r>
              <a:rPr lang="en-US" sz="2300" dirty="0">
                <a:solidFill>
                  <a:srgbClr val="000000"/>
                </a:solidFill>
              </a:rPr>
              <a:t> in your own words</a:t>
            </a:r>
          </a:p>
          <a:p>
            <a:pPr marL="492918" lvl="0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endParaRPr sz="2300" dirty="0">
              <a:solidFill>
                <a:srgbClr val="292934"/>
              </a:solidFill>
            </a:endParaRPr>
          </a:p>
          <a:p>
            <a:pPr marL="492918" lvl="0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r>
              <a:rPr sz="2300" dirty="0">
                <a:solidFill>
                  <a:srgbClr val="292934"/>
                </a:solidFill>
              </a:rPr>
              <a:t>Go through the article again. </a:t>
            </a:r>
            <a:r>
              <a:rPr lang="en-US" sz="2300" dirty="0">
                <a:solidFill>
                  <a:srgbClr val="292934"/>
                </a:solidFill>
              </a:rPr>
              <a:t>Map the article by dividing it into sections</a:t>
            </a:r>
          </a:p>
          <a:p>
            <a:pPr marL="492918" lvl="0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endParaRPr sz="2300" dirty="0">
              <a:solidFill>
                <a:srgbClr val="292934"/>
              </a:solidFill>
            </a:endParaRPr>
          </a:p>
          <a:p>
            <a:pPr marL="492918" lvl="0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r>
              <a:rPr sz="2300" dirty="0">
                <a:solidFill>
                  <a:srgbClr val="292934"/>
                </a:solidFill>
              </a:rPr>
              <a:t>Create </a:t>
            </a:r>
            <a:r>
              <a:rPr lang="en-CA" sz="2300" dirty="0">
                <a:solidFill>
                  <a:srgbClr val="292934"/>
                </a:solidFill>
              </a:rPr>
              <a:t>a “breakdown</a:t>
            </a:r>
            <a:r>
              <a:rPr sz="2300" dirty="0">
                <a:solidFill>
                  <a:srgbClr val="292934"/>
                </a:solidFill>
              </a:rPr>
              <a:t>” </a:t>
            </a:r>
            <a:r>
              <a:rPr lang="en-US" sz="2300" dirty="0">
                <a:solidFill>
                  <a:srgbClr val="292934"/>
                </a:solidFill>
              </a:rPr>
              <a:t>list </a:t>
            </a:r>
            <a:r>
              <a:rPr sz="2300" dirty="0">
                <a:solidFill>
                  <a:srgbClr val="292934"/>
                </a:solidFill>
              </a:rPr>
              <a:t>of all the </a:t>
            </a:r>
            <a:r>
              <a:rPr sz="2300" b="1" dirty="0">
                <a:solidFill>
                  <a:srgbClr val="292934"/>
                </a:solidFill>
              </a:rPr>
              <a:t>main points</a:t>
            </a:r>
            <a:r>
              <a:rPr sz="2300" dirty="0">
                <a:solidFill>
                  <a:srgbClr val="292934"/>
                </a:solidFill>
              </a:rPr>
              <a:t>. </a:t>
            </a:r>
            <a:endParaRPr lang="en-US" sz="2300" dirty="0"/>
          </a:p>
          <a:p>
            <a:pPr marL="492918" lvl="0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endParaRPr sz="2300" dirty="0">
              <a:solidFill>
                <a:srgbClr val="292934"/>
              </a:solidFill>
            </a:endParaRPr>
          </a:p>
          <a:p>
            <a:pPr marL="492918" lvl="0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r>
              <a:rPr lang="en-US" sz="2300" b="1" dirty="0">
                <a:solidFill>
                  <a:srgbClr val="292934"/>
                </a:solidFill>
              </a:rPr>
              <a:t>Write your summary paragraph</a:t>
            </a:r>
            <a:r>
              <a:rPr lang="en-US" sz="2300" dirty="0">
                <a:solidFill>
                  <a:srgbClr val="292934"/>
                </a:solidFill>
              </a:rPr>
              <a:t> by </a:t>
            </a:r>
            <a:r>
              <a:rPr lang="en-US" sz="2300" dirty="0">
                <a:solidFill>
                  <a:srgbClr val="FF0000"/>
                </a:solidFill>
              </a:rPr>
              <a:t>paraphrasing</a:t>
            </a:r>
            <a:r>
              <a:rPr lang="en-US" sz="2300" dirty="0">
                <a:solidFill>
                  <a:srgbClr val="292934"/>
                </a:solidFill>
              </a:rPr>
              <a:t> the author’s main points</a:t>
            </a:r>
          </a:p>
          <a:p>
            <a:pPr marL="803814" lvl="1" indent="-492918">
              <a:lnSpc>
                <a:spcPct val="90000"/>
              </a:lnSpc>
              <a:buFontTx/>
              <a:buAutoNum type="arabicPeriod"/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Topic Sentence includes author’s name, title, and paraphrase of thesis</a:t>
            </a:r>
            <a:endParaRPr lang="en-US" sz="2000" dirty="0">
              <a:solidFill>
                <a:srgbClr val="2929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Why Learn about Summaries?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rgbClr val="292934"/>
                </a:solidFill>
              </a:rPr>
              <a:t>T</a:t>
            </a:r>
            <a:r>
              <a:rPr sz="2400" dirty="0">
                <a:solidFill>
                  <a:srgbClr val="292934"/>
                </a:solidFill>
              </a:rPr>
              <a:t>he </a:t>
            </a:r>
            <a:r>
              <a:rPr sz="2400" u="sng" dirty="0">
                <a:solidFill>
                  <a:srgbClr val="292934"/>
                </a:solidFill>
              </a:rPr>
              <a:t>skills</a:t>
            </a:r>
            <a:r>
              <a:rPr sz="2400" dirty="0">
                <a:solidFill>
                  <a:srgbClr val="292934"/>
                </a:solidFill>
              </a:rPr>
              <a:t> involved in summarizing are used all the time</a:t>
            </a:r>
            <a:r>
              <a:rPr lang="en-US" sz="2400" dirty="0">
                <a:solidFill>
                  <a:srgbClr val="292934"/>
                </a:solidFill>
              </a:rPr>
              <a:t> in college and in the workplace</a:t>
            </a:r>
            <a:r>
              <a:rPr sz="2400" dirty="0">
                <a:solidFill>
                  <a:srgbClr val="292934"/>
                </a:solidFill>
              </a:rPr>
              <a:t>:</a:t>
            </a:r>
            <a:endParaRPr lang="en-US" sz="2400" dirty="0">
              <a:solidFill>
                <a:srgbClr val="29293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000" dirty="0"/>
              <a:t>Essays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000000"/>
                </a:solidFill>
              </a:rPr>
              <a:t>Research Reports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000000"/>
                </a:solidFill>
              </a:rPr>
              <a:t>Counterarguments and Debates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000000"/>
                </a:solidFill>
              </a:rPr>
              <a:t>Annotated Bibliographies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000" b="1" u="sng" dirty="0">
                <a:solidFill>
                  <a:srgbClr val="000000"/>
                </a:solidFill>
              </a:rPr>
              <a:t>Your 20% research essay due in week 12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lang="en-US" sz="2000" dirty="0">
              <a:solidFill>
                <a:srgbClr val="292934"/>
              </a:solidFill>
            </a:endParaRP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292934"/>
                </a:solidFill>
              </a:rPr>
              <a:t>Cover Letters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lang="en-US" sz="2000" dirty="0"/>
              <a:t>Resumes</a:t>
            </a:r>
            <a:endParaRPr lang="en-US" sz="2000" dirty="0">
              <a:solidFill>
                <a:srgbClr val="292934"/>
              </a:solidFill>
            </a:endParaRP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lang="en-US" sz="2000" dirty="0"/>
              <a:t>Workplace Reports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292934"/>
                </a:solidFill>
              </a:rPr>
              <a:t>Business Letters and Emails</a:t>
            </a:r>
            <a:endParaRPr sz="2000" dirty="0">
              <a:solidFill>
                <a:srgbClr val="292934"/>
              </a:solidFill>
            </a:endParaRPr>
          </a:p>
          <a:p>
            <a:pPr marL="182880" lvl="0" indent="-182880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sz="2000" dirty="0">
              <a:solidFill>
                <a:srgbClr val="292934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BE49BBA-F408-4E37-9FE4-E6EFCDDDE1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6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paraphrasing?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Rewriting a text in your own words. </a:t>
            </a:r>
          </a:p>
          <a:p>
            <a:endParaRPr lang="en-US" sz="4400" dirty="0"/>
          </a:p>
          <a:p>
            <a:r>
              <a:rPr lang="en-US" sz="4400" dirty="0"/>
              <a:t>Using your own language to represent someone else’s ideas.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2BD3E50-8D77-4FB6-85B4-0051A300AC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53182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7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CA" dirty="0">
                <a:ea typeface="ＭＳ Ｐゴシック"/>
                <a:cs typeface="ＭＳ Ｐゴシック"/>
              </a:rPr>
              <a:t>Why paraphrase?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74320" indent="-274320" eaLnBrk="1" fontAlgn="auto" hangingPunct="1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en-CA" dirty="0">
              <a:ea typeface="+mn-ea"/>
              <a:cs typeface="+mn-cs"/>
            </a:endParaRPr>
          </a:p>
          <a:p>
            <a:pPr marL="0" indent="0" eaLnBrk="1" fontAlgn="auto" hangingPunct="1">
              <a:spcAft>
                <a:spcPts val="0"/>
              </a:spcAft>
              <a:buClr>
                <a:schemeClr val="accent3"/>
              </a:buClr>
              <a:buFont typeface="Wingdings 2"/>
              <a:buNone/>
              <a:defRPr/>
            </a:pPr>
            <a:endParaRPr lang="en-CA" dirty="0">
              <a:ea typeface="+mn-ea"/>
              <a:cs typeface="+mn-cs"/>
            </a:endParaRPr>
          </a:p>
          <a:p>
            <a:pPr marL="274320" indent="-274320" eaLnBrk="1" fontAlgn="auto" hangingPunct="1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en-CA" sz="3200" dirty="0">
                <a:ea typeface="+mn-ea"/>
                <a:cs typeface="+mn-cs"/>
              </a:rPr>
              <a:t>To show that you’ve understood</a:t>
            </a:r>
          </a:p>
          <a:p>
            <a:pPr marL="274320" indent="-274320" eaLnBrk="1" fontAlgn="auto" hangingPunct="1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en-CA" sz="3200" dirty="0">
              <a:ea typeface="+mn-ea"/>
              <a:cs typeface="+mn-cs"/>
            </a:endParaRPr>
          </a:p>
          <a:p>
            <a:pPr marL="274320" indent="-274320" eaLnBrk="1" fontAlgn="auto" hangingPunct="1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en-CA" sz="3200" dirty="0">
                <a:ea typeface="+mn-ea"/>
                <a:cs typeface="+mn-cs"/>
              </a:rPr>
              <a:t>Using quotes is not always efficient</a:t>
            </a:r>
          </a:p>
          <a:p>
            <a:pPr marL="274320" indent="-274320" eaLnBrk="1" fontAlgn="auto" hangingPunct="1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endParaRPr lang="en-CA" sz="3200" dirty="0">
              <a:ea typeface="+mn-ea"/>
              <a:cs typeface="+mn-cs"/>
            </a:endParaRPr>
          </a:p>
          <a:p>
            <a:pPr marL="274320" indent="-274320" eaLnBrk="1" fontAlgn="auto" hangingPunct="1">
              <a:spcAft>
                <a:spcPts val="0"/>
              </a:spcAft>
              <a:buClr>
                <a:schemeClr val="accent3"/>
              </a:buClr>
              <a:buFont typeface="Wingdings 2"/>
              <a:buChar char=""/>
              <a:defRPr/>
            </a:pPr>
            <a:r>
              <a:rPr lang="en-CA" sz="3200" dirty="0">
                <a:ea typeface="+mn-ea"/>
                <a:cs typeface="+mn-cs"/>
              </a:rPr>
              <a:t>Stealing language is </a:t>
            </a:r>
            <a:r>
              <a:rPr lang="en-CA" sz="3200" b="1" dirty="0">
                <a:ea typeface="+mn-ea"/>
                <a:cs typeface="+mn-cs"/>
              </a:rPr>
              <a:t>plagiarism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43BDD00-A33E-4208-BD40-EBB016F35A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9632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8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CA">
                <a:ea typeface="ＭＳ Ｐゴシック"/>
                <a:cs typeface="ＭＳ Ｐゴシック"/>
              </a:rPr>
              <a:t>A good paraphrase will…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en-CA" dirty="0">
              <a:ea typeface="ＭＳ Ｐゴシック"/>
              <a:cs typeface="ＭＳ Ｐゴシック"/>
            </a:endParaRPr>
          </a:p>
          <a:p>
            <a:pPr eaLnBrk="1" hangingPunct="1">
              <a:buFont typeface="Wingdings 2" pitchFamily="18" charset="2"/>
              <a:buNone/>
            </a:pPr>
            <a:endParaRPr lang="en-CA" sz="3200" dirty="0">
              <a:ea typeface="ＭＳ Ｐゴシック"/>
              <a:cs typeface="ＭＳ Ｐゴシック"/>
            </a:endParaRPr>
          </a:p>
          <a:p>
            <a:pPr eaLnBrk="1" hangingPunct="1"/>
            <a:r>
              <a:rPr lang="en-CA" sz="3200" dirty="0">
                <a:ea typeface="ＭＳ Ｐゴシック"/>
                <a:cs typeface="ＭＳ Ｐゴシック"/>
              </a:rPr>
              <a:t>State the author’s main point using </a:t>
            </a:r>
            <a:r>
              <a:rPr lang="en-CA" sz="4000" b="1" dirty="0">
                <a:solidFill>
                  <a:srgbClr val="FF0000"/>
                </a:solidFill>
                <a:ea typeface="ＭＳ Ｐゴシック"/>
                <a:cs typeface="ＭＳ Ｐゴシック"/>
              </a:rPr>
              <a:t>different words</a:t>
            </a:r>
            <a:r>
              <a:rPr lang="en-CA" sz="4000" dirty="0">
                <a:solidFill>
                  <a:srgbClr val="FF0000"/>
                </a:solidFill>
                <a:ea typeface="ＭＳ Ｐゴシック"/>
                <a:cs typeface="ＭＳ Ｐゴシック"/>
              </a:rPr>
              <a:t> </a:t>
            </a:r>
            <a:r>
              <a:rPr lang="en-CA" sz="3200" dirty="0">
                <a:ea typeface="ＭＳ Ｐゴシック"/>
                <a:cs typeface="ＭＳ Ｐゴシック"/>
              </a:rPr>
              <a:t>in a </a:t>
            </a:r>
            <a:r>
              <a:rPr lang="en-CA" sz="4000" b="1" dirty="0">
                <a:solidFill>
                  <a:srgbClr val="FF0000"/>
                </a:solidFill>
                <a:ea typeface="ＭＳ Ｐゴシック"/>
                <a:cs typeface="ＭＳ Ｐゴシック"/>
              </a:rPr>
              <a:t>different</a:t>
            </a:r>
            <a:r>
              <a:rPr lang="en-CA" sz="3200" b="1" dirty="0">
                <a:solidFill>
                  <a:srgbClr val="FF0000"/>
                </a:solidFill>
                <a:ea typeface="ＭＳ Ｐゴシック"/>
                <a:cs typeface="ＭＳ Ｐゴシック"/>
              </a:rPr>
              <a:t> </a:t>
            </a:r>
            <a:r>
              <a:rPr lang="en-CA" sz="4000" b="1" dirty="0">
                <a:solidFill>
                  <a:srgbClr val="FF0000"/>
                </a:solidFill>
                <a:ea typeface="ＭＳ Ｐゴシック"/>
                <a:cs typeface="ＭＳ Ｐゴシック"/>
              </a:rPr>
              <a:t>sentence structure</a:t>
            </a:r>
          </a:p>
          <a:p>
            <a:pPr eaLnBrk="1" hangingPunct="1"/>
            <a:endParaRPr lang="en-CA" dirty="0"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69531809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4000" spc="-100" dirty="0">
                <a:solidFill>
                  <a:srgbClr val="D2533C"/>
                </a:solidFill>
              </a:rPr>
              <a:t>Re-Wording </a:t>
            </a:r>
            <a:endParaRPr sz="4000" spc="-100" dirty="0">
              <a:solidFill>
                <a:srgbClr val="D2533C"/>
              </a:solidFill>
            </a:endParaRPr>
          </a:p>
        </p:txBody>
      </p:sp>
      <p:sp>
        <p:nvSpPr>
          <p:cNvPr id="174" name="Shape 174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500" b="1" dirty="0">
                <a:solidFill>
                  <a:srgbClr val="292934"/>
                </a:solidFill>
              </a:rPr>
              <a:t>Original text:</a:t>
            </a:r>
            <a:r>
              <a:rPr lang="en-CA" sz="2500" b="1" dirty="0">
                <a:solidFill>
                  <a:srgbClr val="292934"/>
                </a:solidFill>
              </a:rPr>
              <a:t> “</a:t>
            </a:r>
            <a:r>
              <a:rPr lang="en-US" sz="2500" dirty="0"/>
              <a:t>But I think there’s an even bigger reason to settle Mars: Earth civilization has become boring and inbred” (Reynolds, 2015, par. 9) </a:t>
            </a:r>
            <a:endParaRPr lang="en-CA" sz="2500" b="1" dirty="0">
              <a:solidFill>
                <a:srgbClr val="292934"/>
              </a:solidFill>
            </a:endParaRPr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lang="en-CA" sz="2500" b="1" dirty="0"/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lang="en-US" sz="2500" b="1" dirty="0">
                <a:solidFill>
                  <a:srgbClr val="292934"/>
                </a:solidFill>
              </a:rPr>
              <a:t>Poor </a:t>
            </a:r>
            <a:r>
              <a:rPr sz="2500" b="1" dirty="0">
                <a:solidFill>
                  <a:srgbClr val="292934"/>
                </a:solidFill>
              </a:rPr>
              <a:t>paraphrase:</a:t>
            </a:r>
            <a:r>
              <a:rPr lang="en-CA" sz="2500" b="1" dirty="0">
                <a:solidFill>
                  <a:srgbClr val="292934"/>
                </a:solidFill>
              </a:rPr>
              <a:t> </a:t>
            </a:r>
            <a:r>
              <a:rPr lang="en-CA" sz="2500" dirty="0">
                <a:solidFill>
                  <a:srgbClr val="292934"/>
                </a:solidFill>
              </a:rPr>
              <a:t>However, I think there’s an even larger purpose to settle Mars. Earth culture has turned inbred and boring.</a:t>
            </a:r>
            <a:endParaRPr lang="en-US" sz="2500" b="1" dirty="0"/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2500" dirty="0">
              <a:solidFill>
                <a:srgbClr val="292934"/>
              </a:solidFill>
            </a:endParaRPr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500" b="1" dirty="0">
                <a:solidFill>
                  <a:srgbClr val="292934"/>
                </a:solidFill>
              </a:rPr>
              <a:t>Better:</a:t>
            </a:r>
            <a:r>
              <a:rPr lang="en-CA" sz="2500" b="1" dirty="0">
                <a:solidFill>
                  <a:srgbClr val="292934"/>
                </a:solidFill>
              </a:rPr>
              <a:t> </a:t>
            </a:r>
            <a:r>
              <a:rPr lang="en-CA" sz="2500" dirty="0"/>
              <a:t>A human colony as far away as Mars would help ensure that human culture remains diverse and varied. </a:t>
            </a:r>
            <a:endParaRPr sz="2500" dirty="0">
              <a:solidFill>
                <a:srgbClr val="292934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0A1926A-6945-4AB5-96DE-72E3ED88A5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0214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93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Key Words </a:t>
            </a:r>
            <a:r>
              <a:rPr lang="en-US" sz="2800" dirty="0"/>
              <a:t>= the words that you </a:t>
            </a:r>
            <a:r>
              <a:rPr lang="en-US" sz="2800" b="1" dirty="0"/>
              <a:t>cannot change </a:t>
            </a:r>
            <a:r>
              <a:rPr lang="en-US" sz="2800" dirty="0"/>
              <a:t>from the original</a:t>
            </a:r>
          </a:p>
          <a:p>
            <a:endParaRPr lang="en-US" sz="2800" dirty="0"/>
          </a:p>
          <a:p>
            <a:r>
              <a:rPr lang="en-US" sz="2800" dirty="0"/>
              <a:t>You couldn’t summarize “Mars </a:t>
            </a:r>
            <a:r>
              <a:rPr lang="en-US" sz="2800" dirty="0" err="1"/>
              <a:t>ain’t</a:t>
            </a:r>
            <a:r>
              <a:rPr lang="en-US" sz="2800" dirty="0"/>
              <a:t> a place to raise your kids. Or is it?” without using the words “Mars” and “colonize”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95467C9-358E-4EAC-8975-B54B4F1EF0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449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525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0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4000" spc="-100" dirty="0">
                <a:solidFill>
                  <a:srgbClr val="D2533C"/>
                </a:solidFill>
              </a:rPr>
              <a:t>Re-Sentencing</a:t>
            </a:r>
            <a:endParaRPr sz="4000" spc="-100" dirty="0">
              <a:solidFill>
                <a:srgbClr val="D2533C"/>
              </a:solidFill>
            </a:endParaRPr>
          </a:p>
        </p:txBody>
      </p:sp>
      <p:sp>
        <p:nvSpPr>
          <p:cNvPr id="177" name="Shape 177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52399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b="1" dirty="0">
                <a:solidFill>
                  <a:srgbClr val="292934"/>
                </a:solidFill>
              </a:rPr>
              <a:t>Original text</a:t>
            </a:r>
            <a:r>
              <a:rPr sz="2000" dirty="0">
                <a:solidFill>
                  <a:srgbClr val="292934"/>
                </a:solidFill>
              </a:rPr>
              <a:t>: 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b="1" dirty="0"/>
              <a:t>“</a:t>
            </a:r>
            <a:r>
              <a:rPr lang="en-US" sz="2000" dirty="0"/>
              <a:t>The answer to question two – “will it be too hard?”-- depends on what “too hard” means. Regis talks a lot about the personal discomforts involved in a Mars trip, but I suspect that the Mars crew would have things a lot easier than the crews of Columbus and Magellan, who themselves endured months-long voyages with scant rations, cramped space, and high stress .” </a:t>
            </a:r>
            <a:r>
              <a:rPr lang="en-US" sz="1800" dirty="0">
                <a:solidFill>
                  <a:srgbClr val="292934"/>
                </a:solidFill>
              </a:rPr>
              <a:t>(Reynolds, 2015, par. 7)</a:t>
            </a:r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sz="2000" dirty="0">
              <a:solidFill>
                <a:srgbClr val="292934"/>
              </a:solidFill>
            </a:endParaRPr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b="1" dirty="0">
                <a:solidFill>
                  <a:srgbClr val="292934"/>
                </a:solidFill>
              </a:rPr>
              <a:t>Poor paraphrase</a:t>
            </a:r>
            <a:r>
              <a:rPr sz="2000" dirty="0">
                <a:solidFill>
                  <a:srgbClr val="292934"/>
                </a:solidFill>
              </a:rPr>
              <a:t>:</a:t>
            </a:r>
            <a:r>
              <a:rPr lang="en-CA" sz="2000" dirty="0">
                <a:solidFill>
                  <a:srgbClr val="292934"/>
                </a:solidFill>
              </a:rPr>
              <a:t> The response to query number dos– shall it be overly trying– is dependent upon what that signifies. Regis discusses much regarding the private </a:t>
            </a:r>
            <a:r>
              <a:rPr lang="en-CA" sz="2000" dirty="0" err="1">
                <a:solidFill>
                  <a:srgbClr val="292934"/>
                </a:solidFill>
              </a:rPr>
              <a:t>uncomfortablenesses</a:t>
            </a:r>
            <a:r>
              <a:rPr lang="en-CA" sz="2000" dirty="0">
                <a:solidFill>
                  <a:srgbClr val="292934"/>
                </a:solidFill>
              </a:rPr>
              <a:t> of a Mars sojourn, but I believe that the Mars adventurers would have things dandier than the adventures beneath Columbus and Magellan.</a:t>
            </a:r>
            <a:endParaRPr lang="en-US" sz="2000" dirty="0"/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lang="en-US" sz="2000" b="1" dirty="0">
              <a:solidFill>
                <a:srgbClr val="292934"/>
              </a:solidFill>
            </a:endParaRPr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lang="en-US" sz="2000" dirty="0"/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sz="2000" dirty="0">
              <a:solidFill>
                <a:srgbClr val="292934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0056D1F-F357-41DB-A4A7-1E571BBD7B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5867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7565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127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Re-Sentencing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Try this:</a:t>
            </a:r>
          </a:p>
          <a:p>
            <a:pPr lvl="1"/>
            <a:r>
              <a:rPr lang="en-US" sz="3600" dirty="0"/>
              <a:t>Change word order</a:t>
            </a:r>
          </a:p>
          <a:p>
            <a:pPr lvl="1"/>
            <a:r>
              <a:rPr lang="en-US" sz="3600" dirty="0"/>
              <a:t>Change information order</a:t>
            </a:r>
          </a:p>
          <a:p>
            <a:pPr lvl="1"/>
            <a:r>
              <a:rPr lang="en-US" sz="3600" dirty="0"/>
              <a:t>Turn nouns into verbs</a:t>
            </a:r>
          </a:p>
          <a:p>
            <a:pPr lvl="1"/>
            <a:r>
              <a:rPr lang="en-US" sz="3600" dirty="0"/>
              <a:t>Delete repetitions and unnecessary words</a:t>
            </a:r>
          </a:p>
        </p:txBody>
      </p:sp>
    </p:spTree>
    <p:extLst>
      <p:ext uri="{BB962C8B-B14F-4D97-AF65-F5344CB8AC3E}">
        <p14:creationId xmlns:p14="http://schemas.microsoft.com/office/powerpoint/2010/main" val="28687889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en-US" sz="4000" spc="-100" dirty="0">
                <a:solidFill>
                  <a:srgbClr val="D2533C"/>
                </a:solidFill>
              </a:rPr>
              <a:t>Re-Sentencing</a:t>
            </a:r>
            <a:endParaRPr sz="4000" spc="-100" dirty="0">
              <a:solidFill>
                <a:srgbClr val="D2533C"/>
              </a:solidFill>
            </a:endParaRPr>
          </a:p>
        </p:txBody>
      </p:sp>
      <p:sp>
        <p:nvSpPr>
          <p:cNvPr id="177" name="Shape 177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152399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b="1" dirty="0">
                <a:solidFill>
                  <a:srgbClr val="292934"/>
                </a:solidFill>
              </a:rPr>
              <a:t>Original text</a:t>
            </a:r>
            <a:r>
              <a:rPr sz="2000" dirty="0">
                <a:solidFill>
                  <a:srgbClr val="292934"/>
                </a:solidFill>
              </a:rPr>
              <a:t>: 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b="1" dirty="0"/>
              <a:t>“</a:t>
            </a:r>
            <a:r>
              <a:rPr lang="en-US" sz="2000" dirty="0"/>
              <a:t>The answer to question two – “will it be too hard?”-- depends on what “too hard” means. Regis talks a lot about the personal discomforts involved in a Mars trip, but I suspect that the Mars crew would have things a lot easier than the crews of Columbus and Magellan, who themselves endured months-long voyages with scant rations, cramped space, and high stress .” </a:t>
            </a:r>
            <a:r>
              <a:rPr lang="en-US" sz="1800" dirty="0">
                <a:solidFill>
                  <a:srgbClr val="292934"/>
                </a:solidFill>
              </a:rPr>
              <a:t>(Reynolds, 2015, par. 7)</a:t>
            </a:r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sz="2000" dirty="0">
              <a:solidFill>
                <a:srgbClr val="292934"/>
              </a:solidFill>
            </a:endParaRPr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b="1" dirty="0">
                <a:solidFill>
                  <a:srgbClr val="292934"/>
                </a:solidFill>
              </a:rPr>
              <a:t>Poor paraphrase</a:t>
            </a:r>
            <a:r>
              <a:rPr sz="2000" dirty="0">
                <a:solidFill>
                  <a:srgbClr val="292934"/>
                </a:solidFill>
              </a:rPr>
              <a:t>:</a:t>
            </a:r>
            <a:r>
              <a:rPr lang="en-CA" sz="2000" dirty="0">
                <a:solidFill>
                  <a:srgbClr val="292934"/>
                </a:solidFill>
              </a:rPr>
              <a:t> The response to query dos– shall it be overly trying– is dependent upon what that </a:t>
            </a:r>
            <a:r>
              <a:rPr lang="en-CA" sz="2000" dirty="0" err="1">
                <a:solidFill>
                  <a:srgbClr val="292934"/>
                </a:solidFill>
              </a:rPr>
              <a:t>regis</a:t>
            </a:r>
            <a:r>
              <a:rPr lang="en-CA" sz="2000" dirty="0">
                <a:solidFill>
                  <a:srgbClr val="292934"/>
                </a:solidFill>
              </a:rPr>
              <a:t>. Regis discusses much regarding the private </a:t>
            </a:r>
            <a:r>
              <a:rPr lang="en-CA" sz="2000" dirty="0" err="1">
                <a:solidFill>
                  <a:srgbClr val="292934"/>
                </a:solidFill>
              </a:rPr>
              <a:t>uncomfortablenesses</a:t>
            </a:r>
            <a:r>
              <a:rPr lang="en-CA" sz="2000" dirty="0">
                <a:solidFill>
                  <a:srgbClr val="292934"/>
                </a:solidFill>
              </a:rPr>
              <a:t> of a Mars sojourn, but I believe that the Mars adventurers would have things dandier than the adventures beneath Columbus and Magellan.</a:t>
            </a:r>
            <a:endParaRPr lang="en-US" sz="2000" dirty="0"/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lang="en-US" sz="2000" b="1" dirty="0">
              <a:solidFill>
                <a:srgbClr val="292934"/>
              </a:solidFill>
            </a:endParaRPr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lang="en-US" sz="2000" b="1" dirty="0">
                <a:solidFill>
                  <a:srgbClr val="292934"/>
                </a:solidFill>
              </a:rPr>
              <a:t>Better: </a:t>
            </a:r>
            <a:r>
              <a:rPr lang="en-US" sz="2000" dirty="0">
                <a:solidFill>
                  <a:srgbClr val="292934"/>
                </a:solidFill>
              </a:rPr>
              <a:t>The journey to Mars will certainly be difficult, but explorers throughout history have suffered much worse hardships as part of their expeditions. </a:t>
            </a:r>
            <a:endParaRPr lang="en-US" sz="2000" b="1" dirty="0">
              <a:solidFill>
                <a:srgbClr val="292934"/>
              </a:solidFill>
            </a:endParaRPr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lang="en-US" sz="2000" dirty="0"/>
          </a:p>
          <a:p>
            <a:pPr marL="152399" lvl="0" indent="-15239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endParaRPr sz="2000" dirty="0">
              <a:solidFill>
                <a:srgbClr val="292934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AE21E71-DCCC-4315-838C-0FE0883D57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6049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936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/>
              <a:t>In a summary, you do </a:t>
            </a:r>
            <a:r>
              <a:rPr lang="en-C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</a:t>
            </a:r>
            <a:r>
              <a:rPr lang="en-CA" dirty="0"/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800" dirty="0"/>
              <a:t>Offer your own opinion on the issues in the text</a:t>
            </a:r>
          </a:p>
          <a:p>
            <a:pPr lvl="1"/>
            <a:r>
              <a:rPr lang="en-CA" sz="2800" dirty="0"/>
              <a:t>If it is part of a larger essay, this could be included </a:t>
            </a:r>
            <a:r>
              <a:rPr lang="en-CA" sz="2800" u="sng" dirty="0"/>
              <a:t>later</a:t>
            </a:r>
          </a:p>
          <a:p>
            <a:endParaRPr lang="en-CA" sz="2800" dirty="0"/>
          </a:p>
          <a:p>
            <a:r>
              <a:rPr lang="en-CA" sz="2800" dirty="0"/>
              <a:t>Add any additional information or examples that the author has not stated</a:t>
            </a:r>
          </a:p>
          <a:p>
            <a:endParaRPr lang="en-CA" sz="2800" dirty="0"/>
          </a:p>
          <a:p>
            <a:r>
              <a:rPr lang="en-CA" sz="2800" dirty="0"/>
              <a:t>Use the exact same language as the author 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3C4DA1E-63CA-4ABF-A3EB-4549824D46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8847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2540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 a summary, you do: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800" dirty="0"/>
              <a:t>Paraphrase fully</a:t>
            </a:r>
          </a:p>
          <a:p>
            <a:endParaRPr lang="en-CA" sz="2800" dirty="0"/>
          </a:p>
          <a:p>
            <a:r>
              <a:rPr lang="en-CA" sz="2800" dirty="0"/>
              <a:t>Include main points and omit minor support </a:t>
            </a:r>
          </a:p>
          <a:p>
            <a:endParaRPr lang="en-CA" sz="2800" dirty="0"/>
          </a:p>
          <a:p>
            <a:r>
              <a:rPr lang="en-CA" sz="2800" dirty="0"/>
              <a:t>Express the original argument clearly and accurately</a:t>
            </a:r>
          </a:p>
          <a:p>
            <a:endParaRPr lang="en-CA" sz="2800" dirty="0"/>
          </a:p>
          <a:p>
            <a:r>
              <a:rPr lang="en-CA" sz="2800" dirty="0"/>
              <a:t>Use transition words: First, Second, Next, Reynolds </a:t>
            </a:r>
            <a:r>
              <a:rPr lang="en-CA" sz="2800" dirty="0">
                <a:solidFill>
                  <a:srgbClr val="FF0000"/>
                </a:solidFill>
              </a:rPr>
              <a:t>argues, </a:t>
            </a:r>
            <a:r>
              <a:rPr lang="en-CA" sz="2800" dirty="0"/>
              <a:t>Reynolds </a:t>
            </a:r>
            <a:r>
              <a:rPr lang="en-CA" sz="2800" dirty="0">
                <a:solidFill>
                  <a:srgbClr val="FF0000"/>
                </a:solidFill>
              </a:rPr>
              <a:t>shows, </a:t>
            </a:r>
            <a:r>
              <a:rPr lang="en-CA" sz="2800" dirty="0"/>
              <a:t>Reynolds </a:t>
            </a:r>
            <a:r>
              <a:rPr lang="en-CA" sz="2800" dirty="0">
                <a:solidFill>
                  <a:srgbClr val="FF0000"/>
                </a:solidFill>
              </a:rPr>
              <a:t>points out, </a:t>
            </a:r>
            <a:r>
              <a:rPr lang="en-CA" sz="2800" dirty="0"/>
              <a:t>Reynolds </a:t>
            </a:r>
            <a:r>
              <a:rPr lang="en-CA" sz="2800" dirty="0">
                <a:solidFill>
                  <a:srgbClr val="FF0000"/>
                </a:solidFill>
              </a:rPr>
              <a:t>believes</a:t>
            </a:r>
          </a:p>
          <a:p>
            <a:endParaRPr lang="en-CA" dirty="0">
              <a:solidFill>
                <a:schemeClr val="tx2"/>
              </a:solidFill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F50B336-854A-4223-B1CA-D05A44CC80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714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229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/>
          <a:lstStyle/>
          <a:p>
            <a:r>
              <a:rPr lang="en-US" dirty="0"/>
              <a:t>1) Try to describe your whole weekend in 30 seconds.</a:t>
            </a:r>
          </a:p>
          <a:p>
            <a:endParaRPr lang="en-US" dirty="0"/>
          </a:p>
          <a:p>
            <a:r>
              <a:rPr lang="en-US" dirty="0"/>
              <a:t>2) Now, try to describe it in 5 words or less.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831ECE-D592-4FFB-8E85-7EC2789EDC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1710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293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Version One and Version Two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rgbClr val="292934"/>
                </a:solidFill>
              </a:rPr>
              <a:t>Two summaries of the article</a:t>
            </a:r>
            <a:endParaRPr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Which version is good and which is bad?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What specific mistakes does the student make in the bad version?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5D953F6-BB00-4E65-BCC4-9DB341373D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1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What is a summary?</a:t>
            </a:r>
          </a:p>
        </p:txBody>
      </p:sp>
      <p:sp>
        <p:nvSpPr>
          <p:cNvPr id="62" name="Shape 6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endParaRPr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A summary is a condensed version, written in your own words, of another piece of writing. </a:t>
            </a:r>
            <a:endParaRPr lang="en-US"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endParaRPr lang="en-US" dirty="0"/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2400" dirty="0">
              <a:solidFill>
                <a:srgbClr val="292934"/>
              </a:solidFill>
            </a:endParaRPr>
          </a:p>
        </p:txBody>
      </p:sp>
      <p:pic>
        <p:nvPicPr>
          <p:cNvPr id="4" name="Picture 3" descr="sales-funnel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81400" y="3962400"/>
            <a:ext cx="1455084" cy="18722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36581" y="5941761"/>
            <a:ext cx="4144722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292934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A process of filtering or narrowing down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Summarizing- at a glance</a:t>
            </a:r>
          </a:p>
        </p:txBody>
      </p:sp>
      <p:sp>
        <p:nvSpPr>
          <p:cNvPr id="68" name="Shape 68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endParaRPr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A summary is created by 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b="1" dirty="0">
                <a:solidFill>
                  <a:srgbClr val="292934"/>
                </a:solidFill>
              </a:rPr>
              <a:t>paraphrasing</a:t>
            </a:r>
            <a:r>
              <a:rPr sz="2000" dirty="0">
                <a:solidFill>
                  <a:srgbClr val="292934"/>
                </a:solidFill>
              </a:rPr>
              <a:t> the author’s main points 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b="1" dirty="0">
                <a:solidFill>
                  <a:srgbClr val="292934"/>
                </a:solidFill>
              </a:rPr>
              <a:t>condensing </a:t>
            </a:r>
            <a:r>
              <a:rPr sz="2000" dirty="0">
                <a:solidFill>
                  <a:srgbClr val="292934"/>
                </a:solidFill>
              </a:rPr>
              <a:t>important</a:t>
            </a:r>
            <a:r>
              <a:rPr sz="2000" b="1" dirty="0">
                <a:solidFill>
                  <a:srgbClr val="292934"/>
                </a:solidFill>
              </a:rPr>
              <a:t> </a:t>
            </a:r>
            <a:r>
              <a:rPr sz="2000" dirty="0">
                <a:solidFill>
                  <a:srgbClr val="292934"/>
                </a:solidFill>
              </a:rPr>
              <a:t>information</a:t>
            </a:r>
          </a:p>
          <a:p>
            <a:pPr marL="457200" lvl="1" indent="-182879">
              <a:spcBef>
                <a:spcPts val="400"/>
              </a:spcBef>
              <a:defRPr sz="1800">
                <a:solidFill>
                  <a:srgbClr val="000000"/>
                </a:solidFill>
              </a:defRPr>
            </a:pPr>
            <a:r>
              <a:rPr sz="2000" b="1" dirty="0">
                <a:solidFill>
                  <a:srgbClr val="292934"/>
                </a:solidFill>
              </a:rPr>
              <a:t>omitting</a:t>
            </a:r>
            <a:r>
              <a:rPr sz="2000" dirty="0">
                <a:solidFill>
                  <a:srgbClr val="292934"/>
                </a:solidFill>
              </a:rPr>
              <a:t> unimportant and secondary details.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sz="2400" dirty="0">
              <a:solidFill>
                <a:srgbClr val="292934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1969FA5-27B7-4289-97EF-AF01FD7F07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1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 sz="3600" dirty="0"/>
            </a:br>
            <a:br>
              <a:rPr lang="en-CA" dirty="0"/>
            </a:b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rgbClr val="FF0000"/>
                </a:solidFill>
              </a:rPr>
              <a:t>At this point, please read the short article “Mars </a:t>
            </a:r>
            <a:r>
              <a:rPr lang="en-CA" dirty="0" err="1">
                <a:solidFill>
                  <a:srgbClr val="FF0000"/>
                </a:solidFill>
              </a:rPr>
              <a:t>Ain’t</a:t>
            </a:r>
            <a:r>
              <a:rPr lang="en-CA" dirty="0">
                <a:solidFill>
                  <a:srgbClr val="FF0000"/>
                </a:solidFill>
              </a:rPr>
              <a:t> the Kind of Place to Raise Your Kids. Or Is It?”</a:t>
            </a:r>
          </a:p>
          <a:p>
            <a:endParaRPr lang="en-CA" dirty="0">
              <a:solidFill>
                <a:srgbClr val="FF0000"/>
              </a:solidFill>
            </a:endParaRPr>
          </a:p>
          <a:p>
            <a:r>
              <a:rPr lang="en-CA" dirty="0">
                <a:solidFill>
                  <a:srgbClr val="FF0000"/>
                </a:solidFill>
              </a:rPr>
              <a:t>The article is available in the Week 5 Package</a:t>
            </a:r>
          </a:p>
          <a:p>
            <a:endParaRPr lang="en-CA" dirty="0">
              <a:solidFill>
                <a:srgbClr val="FF0000"/>
              </a:solidFill>
            </a:endParaRPr>
          </a:p>
          <a:p>
            <a:r>
              <a:rPr lang="en-CA" dirty="0">
                <a:solidFill>
                  <a:srgbClr val="FF0000"/>
                </a:solidFill>
              </a:rPr>
              <a:t>The article is quite short. Please read all of it before reading the rest of the slides.</a:t>
            </a:r>
          </a:p>
        </p:txBody>
      </p:sp>
    </p:spTree>
    <p:extLst>
      <p:ext uri="{BB962C8B-B14F-4D97-AF65-F5344CB8AC3E}">
        <p14:creationId xmlns:p14="http://schemas.microsoft.com/office/powerpoint/2010/main" val="125584203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AF8F4-B582-450A-BC93-715F5BB1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5 Steps to Create a Summary Paragraph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E212D-B0E0-44EF-86C3-970B55ABBA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1) Careful Reading</a:t>
            </a:r>
          </a:p>
          <a:p>
            <a:r>
              <a:rPr lang="en-CA" dirty="0"/>
              <a:t>2) Finding the Author’s Thesis</a:t>
            </a:r>
          </a:p>
          <a:p>
            <a:r>
              <a:rPr lang="en-CA" dirty="0"/>
              <a:t>3) Mapping the Article</a:t>
            </a:r>
          </a:p>
          <a:p>
            <a:r>
              <a:rPr lang="en-CA" dirty="0"/>
              <a:t>4) Creating a list of “Main Points”</a:t>
            </a:r>
          </a:p>
          <a:p>
            <a:r>
              <a:rPr lang="en-CA" dirty="0"/>
              <a:t>5) Writing the Summary Paragraph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210B89F-77AA-4A79-9D44-0DC947751A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6306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8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 dirty="0">
                <a:solidFill>
                  <a:srgbClr val="D2533C"/>
                </a:solidFill>
              </a:rPr>
              <a:t>Step 1 </a:t>
            </a:r>
            <a:r>
              <a:rPr lang="en-US" sz="4000" spc="-100" dirty="0">
                <a:solidFill>
                  <a:srgbClr val="D2533C"/>
                </a:solidFill>
              </a:rPr>
              <a:t>–</a:t>
            </a:r>
            <a:r>
              <a:rPr sz="4000" spc="-100" dirty="0">
                <a:solidFill>
                  <a:srgbClr val="D2533C"/>
                </a:solidFill>
              </a:rPr>
              <a:t> </a:t>
            </a:r>
            <a:r>
              <a:rPr lang="en-US" sz="4000" spc="-100" dirty="0">
                <a:solidFill>
                  <a:srgbClr val="D2533C"/>
                </a:solidFill>
              </a:rPr>
              <a:t>Careful Reading</a:t>
            </a:r>
            <a:endParaRPr sz="4000" spc="-100" dirty="0">
              <a:solidFill>
                <a:srgbClr val="D2533C"/>
              </a:solidFill>
            </a:endParaRPr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1) </a:t>
            </a:r>
            <a:r>
              <a:rPr lang="en-US" sz="2400" dirty="0">
                <a:solidFill>
                  <a:srgbClr val="292934"/>
                </a:solidFill>
              </a:rPr>
              <a:t>Before you begin, g</a:t>
            </a:r>
            <a:r>
              <a:rPr sz="2400" dirty="0">
                <a:solidFill>
                  <a:srgbClr val="292934"/>
                </a:solidFill>
              </a:rPr>
              <a:t>ive the article a quick scan. </a:t>
            </a:r>
            <a:endParaRPr lang="en-CA" sz="2400" dirty="0">
              <a:solidFill>
                <a:srgbClr val="29293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CA" dirty="0"/>
              <a:t>Title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CA" dirty="0"/>
              <a:t>Subtitle 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CA" dirty="0">
                <a:solidFill>
                  <a:srgbClr val="292934"/>
                </a:solidFill>
              </a:rPr>
              <a:t>First Line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CA" dirty="0"/>
              <a:t>Last Line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endParaRPr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 dirty="0">
                <a:solidFill>
                  <a:srgbClr val="292934"/>
                </a:solidFill>
              </a:rPr>
              <a:t>2) Read the article carefully </a:t>
            </a:r>
            <a:r>
              <a:rPr sz="2400" u="sng" dirty="0">
                <a:solidFill>
                  <a:srgbClr val="292934"/>
                </a:solidFill>
              </a:rPr>
              <a:t>at least twice</a:t>
            </a:r>
            <a:r>
              <a:rPr sz="2400" dirty="0">
                <a:solidFill>
                  <a:srgbClr val="292934"/>
                </a:solidFill>
              </a:rPr>
              <a:t>.   Don’t try to begin an outline until after you’ve given it a general read. </a:t>
            </a:r>
            <a:endParaRPr lang="en-US" sz="2400" dirty="0">
              <a:solidFill>
                <a:srgbClr val="29293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350" dirty="0"/>
              <a:t>Look up any unfamiliar words that you don’t know the meaning of.</a:t>
            </a:r>
            <a:endParaRPr lang="en-US" sz="2350" dirty="0">
              <a:solidFill>
                <a:srgbClr val="292934"/>
              </a:solidFill>
            </a:endParaRPr>
          </a:p>
          <a:p>
            <a:pPr marL="274320" lvl="1" indent="0">
              <a:buNone/>
              <a:defRPr sz="1800">
                <a:solidFill>
                  <a:srgbClr val="000000"/>
                </a:solidFill>
              </a:defRPr>
            </a:pPr>
            <a:endParaRPr dirty="0">
              <a:solidFill>
                <a:srgbClr val="292934"/>
              </a:solidFill>
            </a:endParaRP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 b="0">
                <a:solidFill>
                  <a:srgbClr val="000000"/>
                </a:solidFill>
              </a:defRPr>
            </a:pPr>
            <a:fld id="{86CB4B4D-7CA3-9044-876B-883B54F8677D}" type="slidenum">
              <a:rPr sz="1400" b="1">
                <a:solidFill>
                  <a:srgbClr val="FFFFFF"/>
                </a:solidFill>
              </a:rPr>
              <a:t>8</a:t>
            </a:fld>
            <a:endParaRPr sz="1400" b="1">
              <a:solidFill>
                <a:srgbClr val="FFFFFF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84A120F-9BFF-4965-8171-0B3B6CF62E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7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000" spc="-100">
                <a:solidFill>
                  <a:srgbClr val="D2533C"/>
                </a:solidFill>
              </a:rPr>
              <a:t>Step 2 - Finding the thesis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800" b="1" dirty="0">
                <a:solidFill>
                  <a:srgbClr val="292934"/>
                </a:solidFill>
              </a:rPr>
              <a:t>Thesis = </a:t>
            </a:r>
            <a:r>
              <a:rPr sz="2800" b="1" dirty="0">
                <a:solidFill>
                  <a:srgbClr val="292934"/>
                </a:solidFill>
              </a:rPr>
              <a:t>the </a:t>
            </a:r>
            <a:r>
              <a:rPr lang="en-US" sz="2800" b="1" dirty="0">
                <a:solidFill>
                  <a:srgbClr val="292934"/>
                </a:solidFill>
              </a:rPr>
              <a:t>author’s central claim. </a:t>
            </a:r>
            <a:r>
              <a:rPr lang="en-US" sz="2000" b="1" dirty="0"/>
              <a:t> 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 dirty="0">
                <a:solidFill>
                  <a:srgbClr val="292934"/>
                </a:solidFill>
              </a:rPr>
              <a:t>Why has the author written this article? </a:t>
            </a:r>
            <a:endParaRPr lang="en-US" sz="2000" dirty="0">
              <a:solidFill>
                <a:srgbClr val="29293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sz="2000" dirty="0">
                <a:solidFill>
                  <a:srgbClr val="292934"/>
                </a:solidFill>
              </a:rPr>
              <a:t>What is the main thing they are trying to prove.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endParaRPr lang="en-US" dirty="0"/>
          </a:p>
          <a:p>
            <a:pPr lvl="0">
              <a:defRPr sz="1800">
                <a:solidFill>
                  <a:srgbClr val="000000"/>
                </a:solidFill>
              </a:defRPr>
            </a:pPr>
            <a:endParaRPr lang="en-US" sz="2400" dirty="0">
              <a:solidFill>
                <a:srgbClr val="29293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200" dirty="0">
                <a:solidFill>
                  <a:srgbClr val="292934"/>
                </a:solidFill>
              </a:rPr>
              <a:t>Rather than look for a sentence to underline, </a:t>
            </a:r>
            <a:r>
              <a:rPr lang="en-US" sz="2200" b="1" dirty="0">
                <a:solidFill>
                  <a:srgbClr val="292934"/>
                </a:solidFill>
              </a:rPr>
              <a:t>think of the article as a whole and w</a:t>
            </a:r>
            <a:r>
              <a:rPr sz="2200" b="1" dirty="0">
                <a:solidFill>
                  <a:srgbClr val="292934"/>
                </a:solidFill>
              </a:rPr>
              <a:t>rite the thesis down </a:t>
            </a:r>
            <a:r>
              <a:rPr sz="2200" b="1" u="sng" dirty="0">
                <a:solidFill>
                  <a:srgbClr val="292934"/>
                </a:solidFill>
              </a:rPr>
              <a:t>in your own words.</a:t>
            </a:r>
            <a:endParaRPr lang="en-US" sz="2200" b="1" u="sng" dirty="0">
              <a:solidFill>
                <a:srgbClr val="29293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dirty="0"/>
              <a:t>Authors will usually state the thesis directly, but sometimes they do not</a:t>
            </a:r>
            <a:endParaRPr lang="en-US" dirty="0">
              <a:solidFill>
                <a:srgbClr val="29293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lang="en-US" dirty="0">
                <a:solidFill>
                  <a:srgbClr val="292934"/>
                </a:solidFill>
              </a:rPr>
              <a:t>The thesis may not be at the very beginning.</a:t>
            </a:r>
            <a:endParaRPr lang="en-US" u="sng" dirty="0">
              <a:solidFill>
                <a:srgbClr val="292934"/>
              </a:solidFill>
            </a:endParaRPr>
          </a:p>
          <a:p>
            <a:pPr marL="0" lvl="0" indent="0">
              <a:buNone/>
              <a:defRPr sz="1800">
                <a:solidFill>
                  <a:srgbClr val="000000"/>
                </a:solidFill>
              </a:defRPr>
            </a:pPr>
            <a:endParaRPr lang="en-CA" sz="2400" dirty="0">
              <a:solidFill>
                <a:srgbClr val="292934"/>
              </a:solidFill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sz="2200" b="1" dirty="0"/>
              <a:t>What is the thesis in “Mars </a:t>
            </a:r>
            <a:r>
              <a:rPr lang="en-US" sz="2200" b="1" dirty="0" err="1"/>
              <a:t>ain’t</a:t>
            </a:r>
            <a:r>
              <a:rPr lang="en-US" sz="2200" b="1" dirty="0"/>
              <a:t> the kind of place…”?</a:t>
            </a:r>
            <a:endParaRPr sz="2200" b="1" dirty="0">
              <a:solidFill>
                <a:srgbClr val="292934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C2C7D9D-0495-4AFD-B63D-74411E9F0B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1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292934"/>
      </a:dk1>
      <a:lt1>
        <a:srgbClr val="FFFFFF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6425" cap="flat">
          <a:solidFill>
            <a:srgbClr val="93A299"/>
          </a:solidFill>
          <a:prstDash val="solid"/>
          <a:bevel/>
        </a:ln>
        <a:effectLst>
          <a:outerShdw blurRad="38100" dist="25400" dir="2700000" rotWithShape="0">
            <a:srgbClr val="000000">
              <a:alpha val="60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6425" cap="flat">
          <a:solidFill>
            <a:srgbClr val="93A299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6425" cap="flat">
          <a:solidFill>
            <a:srgbClr val="93A299"/>
          </a:solidFill>
          <a:prstDash val="solid"/>
          <a:bevel/>
        </a:ln>
        <a:effectLst>
          <a:outerShdw blurRad="38100" dist="25400" dir="2700000" rotWithShape="0">
            <a:srgbClr val="000000">
              <a:alpha val="60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6425" cap="flat">
          <a:solidFill>
            <a:srgbClr val="93A299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4416</TotalTime>
  <Words>1552</Words>
  <Application>Microsoft Office PowerPoint</Application>
  <PresentationFormat>On-screen Show (4:3)</PresentationFormat>
  <Paragraphs>212</Paragraphs>
  <Slides>30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Helvetica</vt:lpstr>
      <vt:lpstr>Helvetica Neue</vt:lpstr>
      <vt:lpstr>Wingdings 2</vt:lpstr>
      <vt:lpstr>Default</vt:lpstr>
      <vt:lpstr>Summarizing and Paraphrasing</vt:lpstr>
      <vt:lpstr>Why Learn about Summaries?</vt:lpstr>
      <vt:lpstr>Exercise</vt:lpstr>
      <vt:lpstr>What is a summary?</vt:lpstr>
      <vt:lpstr>Summarizing- at a glance</vt:lpstr>
      <vt:lpstr>  </vt:lpstr>
      <vt:lpstr>5 Steps to Create a Summary Paragraph</vt:lpstr>
      <vt:lpstr>Step 1 – Careful Reading</vt:lpstr>
      <vt:lpstr>Step 2 - Finding the thesis</vt:lpstr>
      <vt:lpstr>Step 3 – Mapping the Article</vt:lpstr>
      <vt:lpstr>Step 4 – Listing the Main Points</vt:lpstr>
      <vt:lpstr>PowerPoint Presentation</vt:lpstr>
      <vt:lpstr>Main Points</vt:lpstr>
      <vt:lpstr>At this point we should have…</vt:lpstr>
      <vt:lpstr>Step 5 –Writing a Summary Paragraph for your Essay</vt:lpstr>
      <vt:lpstr>After the topic sentence…</vt:lpstr>
      <vt:lpstr>PowerPoint Presentation</vt:lpstr>
      <vt:lpstr>PowerPoint Presentation</vt:lpstr>
      <vt:lpstr>Writing a Summary, in Summary</vt:lpstr>
      <vt:lpstr>What is paraphrasing?</vt:lpstr>
      <vt:lpstr>Why paraphrase?</vt:lpstr>
      <vt:lpstr>A good paraphrase will…</vt:lpstr>
      <vt:lpstr>Re-Wording </vt:lpstr>
      <vt:lpstr>Key Words</vt:lpstr>
      <vt:lpstr>Re-Sentencing</vt:lpstr>
      <vt:lpstr>Re-Sentencing</vt:lpstr>
      <vt:lpstr>Re-Sentencing</vt:lpstr>
      <vt:lpstr>In a summary, you do not:</vt:lpstr>
      <vt:lpstr>In a summary, you do:</vt:lpstr>
      <vt:lpstr>Version One and Version Two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Summarizing and Paraphrasing</dc:title>
  <dc:creator>Nick McArthur</dc:creator>
  <cp:lastModifiedBy>User</cp:lastModifiedBy>
  <cp:revision>63</cp:revision>
  <dcterms:modified xsi:type="dcterms:W3CDTF">2020-10-02T20:23:45Z</dcterms:modified>
</cp:coreProperties>
</file>